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6" r:id="rId3"/>
    <p:sldId id="259" r:id="rId4"/>
    <p:sldId id="271" r:id="rId5"/>
    <p:sldId id="258" r:id="rId6"/>
    <p:sldId id="274" r:id="rId7"/>
    <p:sldId id="260" r:id="rId8"/>
    <p:sldId id="261" r:id="rId9"/>
    <p:sldId id="272" r:id="rId10"/>
    <p:sldId id="275" r:id="rId11"/>
    <p:sldId id="270" r:id="rId12"/>
    <p:sldId id="269" r:id="rId13"/>
    <p:sldId id="263" r:id="rId14"/>
    <p:sldId id="262" r:id="rId15"/>
    <p:sldId id="264" r:id="rId16"/>
    <p:sldId id="265" r:id="rId17"/>
    <p:sldId id="266" r:id="rId18"/>
    <p:sldId id="268"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6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F5C4D-A785-4ABB-AE77-411357261BA4}" type="datetimeFigureOut">
              <a:rPr lang="en-US" smtClean="0"/>
              <a:t>10/17/2017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2F5C8-7F1E-408E-9DD0-EC56C79B7549}" type="slidenum">
              <a:rPr lang="en-US" smtClean="0"/>
              <a:t>‹#›</a:t>
            </a:fld>
            <a:endParaRPr lang="en-US"/>
          </a:p>
        </p:txBody>
      </p:sp>
    </p:spTree>
    <p:extLst>
      <p:ext uri="{BB962C8B-B14F-4D97-AF65-F5344CB8AC3E}">
        <p14:creationId xmlns:p14="http://schemas.microsoft.com/office/powerpoint/2010/main" val="284667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DF2AA-7281-44A6-AED2-5896CA503D69}" type="slidenum">
              <a:rPr lang="en-US" smtClean="0">
                <a:solidFill>
                  <a:prstClr val="black"/>
                </a:solidFill>
                <a:latin typeface="Palatino Linotype" panose="02040502050505030304"/>
              </a:rPr>
              <a:pPr/>
              <a:t>1</a:t>
            </a:fld>
            <a:endParaRPr lang="en-US">
              <a:solidFill>
                <a:prstClr val="black"/>
              </a:solidFill>
              <a:latin typeface="Palatino Linotype" panose="02040502050505030304"/>
            </a:endParaRPr>
          </a:p>
        </p:txBody>
      </p:sp>
    </p:spTree>
    <p:extLst>
      <p:ext uri="{BB962C8B-B14F-4D97-AF65-F5344CB8AC3E}">
        <p14:creationId xmlns:p14="http://schemas.microsoft.com/office/powerpoint/2010/main" val="49294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0B475C-EE7A-4FCD-B815-F2A8DDD04C5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7057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735EC-60E2-4D33-9723-0FDAEEC2664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930689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735EC-60E2-4D33-9723-0FDAEEC2664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257718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735EC-60E2-4D33-9723-0FDAEEC2664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dirty="0">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40630946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735EC-60E2-4D33-9723-0FDAEEC2664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3475667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4735EC-60E2-4D33-9723-0FDAEEC2664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120167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A4735EC-60E2-4D33-9723-0FDAEEC2664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3738239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1D2F18-51C0-4C33-B313-F9A9F6D67F62}"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322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F49A9D-D1A3-4E39-8446-C58DDD1F5A36}"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0760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7923C1DC-296B-4A2E-B0B3-3F1F0BC81580}"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722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0AB7DA-7F64-4D8D-B7D7-71B7EEB83D1F}"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98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59152A-2B5D-46C6-B94C-A8585212B272}"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004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8D3D2CD-11D2-4B03-918F-64DABB64380B}"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3686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7DD3D10-257A-4E71-9E85-DA9121FE43A4}"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6641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6DE22DA-1CC6-44F6-8E5C-B677D16AD3AE}"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498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2CBA019F-AA92-44DF-B8C9-FB674BE342D8}"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795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353D3-F400-4ACF-A772-8853037D4568}" type="datetime1">
              <a:rPr lang="en-US" smtClean="0">
                <a:solidFill>
                  <a:prstClr val="white">
                    <a:tint val="75000"/>
                    <a:alpha val="60000"/>
                  </a:prstClr>
                </a:solidFill>
              </a:rPr>
              <a:pPr/>
              <a:t>10/17/2017</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182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A4735EC-60E2-4D33-9723-0FDAEEC26641}" type="datetime1">
              <a:rPr lang="en-US" smtClean="0">
                <a:solidFill>
                  <a:prstClr val="white">
                    <a:tint val="75000"/>
                    <a:alpha val="60000"/>
                  </a:prstClr>
                </a:solidFill>
              </a:rPr>
              <a:pPr/>
              <a:t>10/17/2017</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smtClean="0">
                <a:solidFill>
                  <a:prstClr val="white">
                    <a:tint val="75000"/>
                    <a:alpha val="60000"/>
                  </a:prstClr>
                </a:solidFill>
              </a:rPr>
              <a:t>Add a footer</a:t>
            </a:r>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01CF334-2D5C-4859-84A6-CA7E6E43FAE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565035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4">
          <p15:clr>
            <a:srgbClr val="F26B43"/>
          </p15:clr>
        </p15:guide>
        <p15:guide id="4" pos="6960">
          <p15:clr>
            <a:srgbClr val="F26B43"/>
          </p15:clr>
        </p15:guide>
        <p15:guide id="5"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666" y="398619"/>
            <a:ext cx="9862585" cy="2301240"/>
          </a:xfrm>
        </p:spPr>
        <p:txBody>
          <a:bodyPr/>
          <a:lstStyle/>
          <a:p>
            <a:r>
              <a:rPr lang="en-US" sz="4400" dirty="0" smtClean="0"/>
              <a:t>Plane Tracking for fun and profit (mostly fun) with ABS-B mode 1090 MHz transmissions</a:t>
            </a:r>
            <a:endParaRPr lang="en-US" sz="4400" dirty="0"/>
          </a:p>
        </p:txBody>
      </p:sp>
      <p:sp>
        <p:nvSpPr>
          <p:cNvPr id="3" name="TextBox 2"/>
          <p:cNvSpPr txBox="1"/>
          <p:nvPr/>
        </p:nvSpPr>
        <p:spPr>
          <a:xfrm>
            <a:off x="465666" y="5204459"/>
            <a:ext cx="2675467" cy="1477328"/>
          </a:xfrm>
          <a:prstGeom prst="rect">
            <a:avLst/>
          </a:prstGeom>
          <a:noFill/>
        </p:spPr>
        <p:txBody>
          <a:bodyPr wrap="square" rtlCol="0">
            <a:spAutoFit/>
          </a:bodyPr>
          <a:lstStyle/>
          <a:p>
            <a:r>
              <a:rPr lang="en-US" dirty="0" smtClean="0"/>
              <a:t>For: PART</a:t>
            </a:r>
          </a:p>
          <a:p>
            <a:r>
              <a:rPr lang="en-US" dirty="0" smtClean="0"/>
              <a:t>Date: 10/17/17</a:t>
            </a:r>
          </a:p>
          <a:p>
            <a:endParaRPr lang="en-US" dirty="0" smtClean="0"/>
          </a:p>
          <a:p>
            <a:r>
              <a:rPr lang="en-US" dirty="0" smtClean="0"/>
              <a:t>KC1ELF</a:t>
            </a:r>
          </a:p>
          <a:p>
            <a:r>
              <a:rPr lang="en-US" dirty="0" smtClean="0"/>
              <a:t>Tom Kavanaugh</a:t>
            </a:r>
            <a:endParaRPr lang="en-US" dirty="0"/>
          </a:p>
        </p:txBody>
      </p:sp>
      <p:pic>
        <p:nvPicPr>
          <p:cNvPr id="4" name="Picture 3"/>
          <p:cNvPicPr>
            <a:picLocks noChangeAspect="1"/>
          </p:cNvPicPr>
          <p:nvPr/>
        </p:nvPicPr>
        <p:blipFill>
          <a:blip r:embed="rId3"/>
          <a:stretch>
            <a:fillRect/>
          </a:stretch>
        </p:blipFill>
        <p:spPr>
          <a:xfrm>
            <a:off x="5002822" y="2699859"/>
            <a:ext cx="5969977" cy="3981928"/>
          </a:xfrm>
          <a:prstGeom prst="rect">
            <a:avLst/>
          </a:prstGeom>
        </p:spPr>
      </p:pic>
    </p:spTree>
    <p:extLst>
      <p:ext uri="{BB962C8B-B14F-4D97-AF65-F5344CB8AC3E}">
        <p14:creationId xmlns:p14="http://schemas.microsoft.com/office/powerpoint/2010/main" val="327729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863" y="849086"/>
            <a:ext cx="7354388" cy="584775"/>
          </a:xfrm>
          <a:prstGeom prst="rect">
            <a:avLst/>
          </a:prstGeom>
          <a:noFill/>
        </p:spPr>
        <p:txBody>
          <a:bodyPr wrap="square" rtlCol="0">
            <a:spAutoFit/>
          </a:bodyPr>
          <a:lstStyle/>
          <a:p>
            <a:r>
              <a:rPr lang="en-US" sz="3200" dirty="0" smtClean="0"/>
              <a:t>What you can track with ADS-B</a:t>
            </a:r>
            <a:endParaRPr lang="en-US" sz="3200" dirty="0"/>
          </a:p>
        </p:txBody>
      </p:sp>
      <p:sp>
        <p:nvSpPr>
          <p:cNvPr id="3" name="TextBox 2"/>
          <p:cNvSpPr txBox="1"/>
          <p:nvPr/>
        </p:nvSpPr>
        <p:spPr>
          <a:xfrm>
            <a:off x="1149531" y="2272938"/>
            <a:ext cx="82296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Commercial Aircraft</a:t>
            </a:r>
          </a:p>
          <a:p>
            <a:pPr marL="285750" indent="-285750">
              <a:buFont typeface="Arial" panose="020B0604020202020204" pitchFamily="34" charset="0"/>
              <a:buChar char="•"/>
            </a:pPr>
            <a:r>
              <a:rPr lang="en-US" sz="2800" dirty="0" smtClean="0"/>
              <a:t>Private </a:t>
            </a:r>
            <a:r>
              <a:rPr lang="en-US" sz="2800" dirty="0" smtClean="0"/>
              <a:t>Aircraft – Private Jets, Cessna’s, </a:t>
            </a:r>
            <a:r>
              <a:rPr lang="en-US" sz="2800" dirty="0" err="1" smtClean="0"/>
              <a:t>etc</a:t>
            </a:r>
            <a:endParaRPr lang="en-US" sz="2800" dirty="0" smtClean="0"/>
          </a:p>
          <a:p>
            <a:pPr marL="285750" indent="-285750">
              <a:buFont typeface="Arial" panose="020B0604020202020204" pitchFamily="34" charset="0"/>
              <a:buChar char="•"/>
            </a:pPr>
            <a:r>
              <a:rPr lang="en-US" sz="2800" dirty="0" smtClean="0"/>
              <a:t>Flying Cars</a:t>
            </a:r>
          </a:p>
          <a:p>
            <a:pPr marL="285750" indent="-285750">
              <a:buFont typeface="Arial" panose="020B0604020202020204" pitchFamily="34" charset="0"/>
              <a:buChar char="•"/>
            </a:pPr>
            <a:r>
              <a:rPr lang="en-US" sz="2800" dirty="0" smtClean="0"/>
              <a:t>Military Aircraft (Not all for obvious reasons)</a:t>
            </a:r>
          </a:p>
          <a:p>
            <a:pPr marL="285750" indent="-285750">
              <a:buFont typeface="Arial" panose="020B0604020202020204" pitchFamily="34" charset="0"/>
              <a:buChar char="•"/>
            </a:pPr>
            <a:r>
              <a:rPr lang="en-US" sz="2800" dirty="0" smtClean="0"/>
              <a:t>Helicopters</a:t>
            </a:r>
          </a:p>
          <a:p>
            <a:pPr marL="285750" indent="-285750">
              <a:buFont typeface="Arial" panose="020B0604020202020204" pitchFamily="34" charset="0"/>
              <a:buChar char="•"/>
            </a:pPr>
            <a:r>
              <a:rPr lang="en-US" sz="2800" dirty="0" smtClean="0"/>
              <a:t>Balloons (Google Loon Project?)</a:t>
            </a:r>
            <a:endParaRPr lang="en-US" sz="2800" dirty="0"/>
          </a:p>
        </p:txBody>
      </p:sp>
    </p:spTree>
    <p:extLst>
      <p:ext uri="{BB962C8B-B14F-4D97-AF65-F5344CB8AC3E}">
        <p14:creationId xmlns:p14="http://schemas.microsoft.com/office/powerpoint/2010/main" val="18610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8140" y="1346752"/>
            <a:ext cx="9126331" cy="5133561"/>
          </a:xfrm>
          <a:prstGeom prst="rect">
            <a:avLst/>
          </a:prstGeom>
        </p:spPr>
      </p:pic>
      <p:sp>
        <p:nvSpPr>
          <p:cNvPr id="3" name="TextBox 2"/>
          <p:cNvSpPr txBox="1"/>
          <p:nvPr/>
        </p:nvSpPr>
        <p:spPr>
          <a:xfrm>
            <a:off x="958740" y="391886"/>
            <a:ext cx="7498080" cy="646331"/>
          </a:xfrm>
          <a:prstGeom prst="rect">
            <a:avLst/>
          </a:prstGeom>
          <a:noFill/>
        </p:spPr>
        <p:txBody>
          <a:bodyPr wrap="square" rtlCol="0">
            <a:spAutoFit/>
          </a:bodyPr>
          <a:lstStyle/>
          <a:p>
            <a:r>
              <a:rPr lang="en-US" sz="3600" dirty="0" smtClean="0"/>
              <a:t>DUMP 1090 - Linux</a:t>
            </a:r>
            <a:endParaRPr lang="en-US" sz="3600" dirty="0"/>
          </a:p>
        </p:txBody>
      </p:sp>
      <p:sp>
        <p:nvSpPr>
          <p:cNvPr id="4" name="TextBox 3"/>
          <p:cNvSpPr txBox="1"/>
          <p:nvPr/>
        </p:nvSpPr>
        <p:spPr>
          <a:xfrm>
            <a:off x="10161431" y="1849028"/>
            <a:ext cx="1700011" cy="3693319"/>
          </a:xfrm>
          <a:prstGeom prst="rect">
            <a:avLst/>
          </a:prstGeom>
          <a:noFill/>
        </p:spPr>
        <p:txBody>
          <a:bodyPr wrap="square" rtlCol="0">
            <a:spAutoFit/>
          </a:bodyPr>
          <a:lstStyle/>
          <a:p>
            <a:r>
              <a:rPr lang="en-US" dirty="0" smtClean="0"/>
              <a:t>Currently, only about 60-70% of commercial airliners have the ADB-S transponders installed.  You will not be able to track every aircraft in the sky.</a:t>
            </a:r>
            <a:endParaRPr lang="en-US" dirty="0"/>
          </a:p>
        </p:txBody>
      </p:sp>
    </p:spTree>
    <p:extLst>
      <p:ext uri="{BB962C8B-B14F-4D97-AF65-F5344CB8AC3E}">
        <p14:creationId xmlns:p14="http://schemas.microsoft.com/office/powerpoint/2010/main" val="364026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327" y="929986"/>
            <a:ext cx="10538691" cy="5928014"/>
          </a:xfrm>
          <a:prstGeom prst="rect">
            <a:avLst/>
          </a:prstGeom>
        </p:spPr>
      </p:pic>
      <p:sp>
        <p:nvSpPr>
          <p:cNvPr id="3" name="TextBox 2"/>
          <p:cNvSpPr txBox="1"/>
          <p:nvPr/>
        </p:nvSpPr>
        <p:spPr>
          <a:xfrm>
            <a:off x="924955" y="287384"/>
            <a:ext cx="8817428" cy="584775"/>
          </a:xfrm>
          <a:prstGeom prst="rect">
            <a:avLst/>
          </a:prstGeom>
          <a:noFill/>
        </p:spPr>
        <p:txBody>
          <a:bodyPr wrap="square" rtlCol="0">
            <a:spAutoFit/>
          </a:bodyPr>
          <a:lstStyle/>
          <a:p>
            <a:r>
              <a:rPr lang="en-US" sz="3200" dirty="0"/>
              <a:t>Virtual </a:t>
            </a:r>
            <a:r>
              <a:rPr lang="en-US" sz="3200" dirty="0" smtClean="0"/>
              <a:t>Radar - Windows</a:t>
            </a:r>
            <a:endParaRPr lang="en-US" sz="3200" dirty="0"/>
          </a:p>
        </p:txBody>
      </p:sp>
    </p:spTree>
    <p:extLst>
      <p:ext uri="{BB962C8B-B14F-4D97-AF65-F5344CB8AC3E}">
        <p14:creationId xmlns:p14="http://schemas.microsoft.com/office/powerpoint/2010/main" val="87542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5799" y="711199"/>
            <a:ext cx="6451600" cy="646331"/>
          </a:xfrm>
          <a:prstGeom prst="rect">
            <a:avLst/>
          </a:prstGeom>
          <a:noFill/>
        </p:spPr>
        <p:txBody>
          <a:bodyPr wrap="square" rtlCol="0">
            <a:spAutoFit/>
          </a:bodyPr>
          <a:lstStyle/>
          <a:p>
            <a:r>
              <a:rPr lang="en-US" sz="3600" dirty="0" smtClean="0"/>
              <a:t>The “Profit” Part</a:t>
            </a:r>
            <a:endParaRPr lang="en-US" sz="3600" dirty="0"/>
          </a:p>
        </p:txBody>
      </p:sp>
      <p:sp>
        <p:nvSpPr>
          <p:cNvPr id="3" name="TextBox 2"/>
          <p:cNvSpPr txBox="1"/>
          <p:nvPr/>
        </p:nvSpPr>
        <p:spPr>
          <a:xfrm>
            <a:off x="1837267" y="1820333"/>
            <a:ext cx="8246533" cy="4708981"/>
          </a:xfrm>
          <a:prstGeom prst="rect">
            <a:avLst/>
          </a:prstGeom>
          <a:noFill/>
        </p:spPr>
        <p:txBody>
          <a:bodyPr wrap="square" rtlCol="0">
            <a:spAutoFit/>
          </a:bodyPr>
          <a:lstStyle/>
          <a:p>
            <a:r>
              <a:rPr lang="en-US" sz="2000" dirty="0" smtClean="0"/>
              <a:t>Commercial sites that make a living off of displaying flights in real time on the web will compensate you for feeding your data to their sites.  When you are installing the software, it will ask you which sites you want to feed. </a:t>
            </a:r>
          </a:p>
          <a:p>
            <a:endParaRPr lang="en-US" sz="2000" dirty="0"/>
          </a:p>
          <a:p>
            <a:r>
              <a:rPr lang="en-US" sz="2000" dirty="0" smtClean="0"/>
              <a:t>These include:</a:t>
            </a:r>
          </a:p>
          <a:p>
            <a:endParaRPr lang="en-US" sz="2000" dirty="0"/>
          </a:p>
          <a:p>
            <a:r>
              <a:rPr lang="en-US" sz="2000" dirty="0" smtClean="0"/>
              <a:t>Flightradar24.com – will upgrade you from a free account to a business account valued at $500/year</a:t>
            </a:r>
          </a:p>
          <a:p>
            <a:endParaRPr lang="en-US" sz="2000" dirty="0"/>
          </a:p>
          <a:p>
            <a:r>
              <a:rPr lang="en-US" sz="2000" dirty="0" smtClean="0"/>
              <a:t>Flightaware.com – will upgrade you from a free account to an enterprise account, a $1080 per year value</a:t>
            </a:r>
          </a:p>
          <a:p>
            <a:endParaRPr lang="en-US" sz="2000" dirty="0"/>
          </a:p>
          <a:p>
            <a:r>
              <a:rPr lang="en-US" sz="2000" dirty="0" smtClean="0"/>
              <a:t>*Also, feeding data to commercial sites will allow you to compare your stations with others for optimizing your set-up.</a:t>
            </a:r>
            <a:endParaRPr lang="en-US" sz="2000" dirty="0"/>
          </a:p>
        </p:txBody>
      </p:sp>
    </p:spTree>
    <p:extLst>
      <p:ext uri="{BB962C8B-B14F-4D97-AF65-F5344CB8AC3E}">
        <p14:creationId xmlns:p14="http://schemas.microsoft.com/office/powerpoint/2010/main" val="32606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35" y="1752599"/>
            <a:ext cx="10774436" cy="523220"/>
          </a:xfrm>
          <a:prstGeom prst="rect">
            <a:avLst/>
          </a:prstGeom>
          <a:noFill/>
        </p:spPr>
        <p:txBody>
          <a:bodyPr wrap="square" rtlCol="0">
            <a:spAutoFit/>
          </a:bodyPr>
          <a:lstStyle/>
          <a:p>
            <a:r>
              <a:rPr lang="en-US" sz="2800" dirty="0" smtClean="0"/>
              <a:t>To get “decent” range, you must improve the stock antenna</a:t>
            </a:r>
            <a:endParaRPr lang="en-US" sz="2800" dirty="0"/>
          </a:p>
        </p:txBody>
      </p:sp>
      <p:sp>
        <p:nvSpPr>
          <p:cNvPr id="4" name="TextBox 3"/>
          <p:cNvSpPr txBox="1"/>
          <p:nvPr/>
        </p:nvSpPr>
        <p:spPr>
          <a:xfrm>
            <a:off x="524935" y="2665549"/>
            <a:ext cx="9364133" cy="3416320"/>
          </a:xfrm>
          <a:prstGeom prst="rect">
            <a:avLst/>
          </a:prstGeom>
          <a:noFill/>
        </p:spPr>
        <p:txBody>
          <a:bodyPr wrap="square" rtlCol="0">
            <a:spAutoFit/>
          </a:bodyPr>
          <a:lstStyle/>
          <a:p>
            <a:r>
              <a:rPr lang="en-US" dirty="0" smtClean="0"/>
              <a:t>What is decent range?</a:t>
            </a:r>
          </a:p>
          <a:p>
            <a:endParaRPr lang="en-US" dirty="0" smtClean="0"/>
          </a:p>
          <a:p>
            <a:r>
              <a:rPr lang="en-US" dirty="0" smtClean="0"/>
              <a:t>ADS-B @ 1090 MHz are line of line of sight transmissions </a:t>
            </a:r>
          </a:p>
          <a:p>
            <a:endParaRPr lang="en-US" dirty="0"/>
          </a:p>
          <a:p>
            <a:r>
              <a:rPr lang="en-US" dirty="0" smtClean="0"/>
              <a:t>Limitations</a:t>
            </a:r>
          </a:p>
          <a:p>
            <a:pPr marL="285750" indent="-285750">
              <a:buFont typeface="Arial" panose="020B0604020202020204" pitchFamily="34" charset="0"/>
              <a:buChar char="•"/>
            </a:pPr>
            <a:r>
              <a:rPr lang="en-US" dirty="0" smtClean="0"/>
              <a:t>Curvature of the earth</a:t>
            </a:r>
          </a:p>
          <a:p>
            <a:pPr marL="285750" indent="-285750">
              <a:buFont typeface="Arial" panose="020B0604020202020204" pitchFamily="34" charset="0"/>
              <a:buChar char="•"/>
            </a:pPr>
            <a:r>
              <a:rPr lang="en-US" dirty="0" smtClean="0"/>
              <a:t>Terrain around your location</a:t>
            </a:r>
          </a:p>
          <a:p>
            <a:pPr marL="285750" indent="-285750">
              <a:buFont typeface="Arial" panose="020B0604020202020204" pitchFamily="34" charset="0"/>
              <a:buChar char="•"/>
            </a:pPr>
            <a:r>
              <a:rPr lang="en-US" dirty="0" smtClean="0"/>
              <a:t>Maximum range about 250 nautical miles</a:t>
            </a:r>
          </a:p>
          <a:p>
            <a:pPr marL="285750" indent="-285750">
              <a:buFont typeface="Arial" panose="020B0604020202020204" pitchFamily="34" charset="0"/>
              <a:buChar char="•"/>
            </a:pPr>
            <a:endParaRPr lang="en-US" dirty="0"/>
          </a:p>
          <a:p>
            <a:r>
              <a:rPr lang="en-US" dirty="0" smtClean="0"/>
              <a:t>The “Good” thing is, that the transmitting stations are 30,000’ high</a:t>
            </a:r>
          </a:p>
          <a:p>
            <a:endParaRPr lang="en-US" dirty="0" smtClean="0"/>
          </a:p>
          <a:p>
            <a:r>
              <a:rPr lang="en-US" dirty="0" smtClean="0"/>
              <a:t>As with most things in radio optimizing your antenna is key!</a:t>
            </a:r>
            <a:endParaRPr lang="en-US" dirty="0"/>
          </a:p>
        </p:txBody>
      </p:sp>
      <p:sp>
        <p:nvSpPr>
          <p:cNvPr id="5" name="TextBox 4"/>
          <p:cNvSpPr txBox="1"/>
          <p:nvPr/>
        </p:nvSpPr>
        <p:spPr>
          <a:xfrm>
            <a:off x="2396067" y="372533"/>
            <a:ext cx="5791200" cy="646331"/>
          </a:xfrm>
          <a:prstGeom prst="rect">
            <a:avLst/>
          </a:prstGeom>
          <a:noFill/>
        </p:spPr>
        <p:txBody>
          <a:bodyPr wrap="square" rtlCol="0">
            <a:spAutoFit/>
          </a:bodyPr>
          <a:lstStyle/>
          <a:p>
            <a:r>
              <a:rPr lang="en-US" sz="3600" dirty="0" smtClean="0"/>
              <a:t>Antenna Considerations</a:t>
            </a:r>
            <a:endParaRPr lang="en-US" sz="3600" dirty="0"/>
          </a:p>
        </p:txBody>
      </p:sp>
    </p:spTree>
    <p:extLst>
      <p:ext uri="{BB962C8B-B14F-4D97-AF65-F5344CB8AC3E}">
        <p14:creationId xmlns:p14="http://schemas.microsoft.com/office/powerpoint/2010/main" val="403575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1866" y="211667"/>
            <a:ext cx="5985933" cy="646331"/>
          </a:xfrm>
          <a:prstGeom prst="rect">
            <a:avLst/>
          </a:prstGeom>
          <a:noFill/>
        </p:spPr>
        <p:txBody>
          <a:bodyPr wrap="square" rtlCol="0">
            <a:spAutoFit/>
          </a:bodyPr>
          <a:lstStyle/>
          <a:p>
            <a:r>
              <a:rPr lang="en-US" sz="3600" dirty="0" smtClean="0"/>
              <a:t>Antenna Building Options</a:t>
            </a:r>
            <a:endParaRPr lang="en-US" sz="3600" dirty="0"/>
          </a:p>
        </p:txBody>
      </p:sp>
      <p:pic>
        <p:nvPicPr>
          <p:cNvPr id="4" name="Picture 3"/>
          <p:cNvPicPr>
            <a:picLocks noChangeAspect="1"/>
          </p:cNvPicPr>
          <p:nvPr/>
        </p:nvPicPr>
        <p:blipFill>
          <a:blip r:embed="rId2"/>
          <a:stretch>
            <a:fillRect/>
          </a:stretch>
        </p:blipFill>
        <p:spPr>
          <a:xfrm>
            <a:off x="564091" y="1579562"/>
            <a:ext cx="1885950" cy="2428875"/>
          </a:xfrm>
          <a:prstGeom prst="rect">
            <a:avLst/>
          </a:prstGeom>
        </p:spPr>
      </p:pic>
      <p:pic>
        <p:nvPicPr>
          <p:cNvPr id="5" name="Picture 4"/>
          <p:cNvPicPr>
            <a:picLocks noChangeAspect="1"/>
          </p:cNvPicPr>
          <p:nvPr/>
        </p:nvPicPr>
        <p:blipFill>
          <a:blip r:embed="rId3"/>
          <a:stretch>
            <a:fillRect/>
          </a:stretch>
        </p:blipFill>
        <p:spPr>
          <a:xfrm>
            <a:off x="3371850" y="1817687"/>
            <a:ext cx="2095500" cy="2190750"/>
          </a:xfrm>
          <a:prstGeom prst="rect">
            <a:avLst/>
          </a:prstGeom>
        </p:spPr>
      </p:pic>
      <p:pic>
        <p:nvPicPr>
          <p:cNvPr id="6" name="Picture 5"/>
          <p:cNvPicPr>
            <a:picLocks noChangeAspect="1"/>
          </p:cNvPicPr>
          <p:nvPr/>
        </p:nvPicPr>
        <p:blipFill>
          <a:blip r:embed="rId4"/>
          <a:stretch>
            <a:fillRect/>
          </a:stretch>
        </p:blipFill>
        <p:spPr>
          <a:xfrm>
            <a:off x="6473797" y="1817687"/>
            <a:ext cx="2780799" cy="2184400"/>
          </a:xfrm>
          <a:prstGeom prst="rect">
            <a:avLst/>
          </a:prstGeom>
        </p:spPr>
      </p:pic>
      <p:pic>
        <p:nvPicPr>
          <p:cNvPr id="7" name="Picture 6"/>
          <p:cNvPicPr>
            <a:picLocks noChangeAspect="1"/>
          </p:cNvPicPr>
          <p:nvPr/>
        </p:nvPicPr>
        <p:blipFill>
          <a:blip r:embed="rId5"/>
          <a:stretch>
            <a:fillRect/>
          </a:stretch>
        </p:blipFill>
        <p:spPr>
          <a:xfrm>
            <a:off x="462491" y="4723341"/>
            <a:ext cx="2466975" cy="1847850"/>
          </a:xfrm>
          <a:prstGeom prst="rect">
            <a:avLst/>
          </a:prstGeom>
        </p:spPr>
      </p:pic>
      <p:sp>
        <p:nvSpPr>
          <p:cNvPr id="8" name="TextBox 7"/>
          <p:cNvSpPr txBox="1"/>
          <p:nvPr/>
        </p:nvSpPr>
        <p:spPr>
          <a:xfrm>
            <a:off x="368299" y="1110191"/>
            <a:ext cx="2277533" cy="338554"/>
          </a:xfrm>
          <a:prstGeom prst="rect">
            <a:avLst/>
          </a:prstGeom>
          <a:noFill/>
        </p:spPr>
        <p:txBody>
          <a:bodyPr wrap="square" rtlCol="0">
            <a:spAutoFit/>
          </a:bodyPr>
          <a:lstStyle/>
          <a:p>
            <a:r>
              <a:rPr lang="en-US" sz="1600" dirty="0" smtClean="0"/>
              <a:t>Stock antenna Mod</a:t>
            </a:r>
            <a:endParaRPr lang="en-US" sz="1600" dirty="0"/>
          </a:p>
        </p:txBody>
      </p:sp>
      <p:sp>
        <p:nvSpPr>
          <p:cNvPr id="9" name="TextBox 8"/>
          <p:cNvSpPr txBox="1"/>
          <p:nvPr/>
        </p:nvSpPr>
        <p:spPr>
          <a:xfrm>
            <a:off x="3693027" y="1394896"/>
            <a:ext cx="1786466" cy="369332"/>
          </a:xfrm>
          <a:prstGeom prst="rect">
            <a:avLst/>
          </a:prstGeom>
          <a:noFill/>
        </p:spPr>
        <p:txBody>
          <a:bodyPr wrap="square" rtlCol="0">
            <a:spAutoFit/>
          </a:bodyPr>
          <a:lstStyle/>
          <a:p>
            <a:r>
              <a:rPr lang="en-US" dirty="0" smtClean="0"/>
              <a:t>The Spider</a:t>
            </a:r>
            <a:endParaRPr lang="en-US" dirty="0"/>
          </a:p>
        </p:txBody>
      </p:sp>
      <p:sp>
        <p:nvSpPr>
          <p:cNvPr id="10" name="TextBox 9"/>
          <p:cNvSpPr txBox="1"/>
          <p:nvPr/>
        </p:nvSpPr>
        <p:spPr>
          <a:xfrm>
            <a:off x="6993996" y="1390243"/>
            <a:ext cx="2260600" cy="369332"/>
          </a:xfrm>
          <a:prstGeom prst="rect">
            <a:avLst/>
          </a:prstGeom>
          <a:noFill/>
        </p:spPr>
        <p:txBody>
          <a:bodyPr wrap="square" rtlCol="0">
            <a:spAutoFit/>
          </a:bodyPr>
          <a:lstStyle/>
          <a:p>
            <a:r>
              <a:rPr lang="en-US" dirty="0" smtClean="0"/>
              <a:t>The Collinear</a:t>
            </a:r>
            <a:endParaRPr lang="en-US" dirty="0"/>
          </a:p>
        </p:txBody>
      </p:sp>
      <p:sp>
        <p:nvSpPr>
          <p:cNvPr id="11" name="TextBox 10"/>
          <p:cNvSpPr txBox="1"/>
          <p:nvPr/>
        </p:nvSpPr>
        <p:spPr>
          <a:xfrm>
            <a:off x="564091" y="4334933"/>
            <a:ext cx="2246842" cy="369332"/>
          </a:xfrm>
          <a:prstGeom prst="rect">
            <a:avLst/>
          </a:prstGeom>
          <a:noFill/>
        </p:spPr>
        <p:txBody>
          <a:bodyPr wrap="square" rtlCol="0">
            <a:spAutoFit/>
          </a:bodyPr>
          <a:lstStyle/>
          <a:p>
            <a:r>
              <a:rPr lang="en-US" dirty="0" smtClean="0"/>
              <a:t>The Wine Cork</a:t>
            </a:r>
            <a:endParaRPr lang="en-US" dirty="0"/>
          </a:p>
        </p:txBody>
      </p:sp>
      <p:sp>
        <p:nvSpPr>
          <p:cNvPr id="12" name="TextBox 11"/>
          <p:cNvSpPr txBox="1"/>
          <p:nvPr/>
        </p:nvSpPr>
        <p:spPr>
          <a:xfrm>
            <a:off x="4586260" y="4723341"/>
            <a:ext cx="4854073" cy="1569660"/>
          </a:xfrm>
          <a:prstGeom prst="rect">
            <a:avLst/>
          </a:prstGeom>
          <a:noFill/>
        </p:spPr>
        <p:txBody>
          <a:bodyPr wrap="square" rtlCol="0">
            <a:spAutoFit/>
          </a:bodyPr>
          <a:lstStyle/>
          <a:p>
            <a:r>
              <a:rPr lang="en-US" sz="3200" dirty="0" smtClean="0"/>
              <a:t>…but so far, the best results I have achieved is with………</a:t>
            </a:r>
            <a:endParaRPr lang="en-US" sz="3200" dirty="0"/>
          </a:p>
        </p:txBody>
      </p:sp>
    </p:spTree>
    <p:extLst>
      <p:ext uri="{BB962C8B-B14F-4D97-AF65-F5344CB8AC3E}">
        <p14:creationId xmlns:p14="http://schemas.microsoft.com/office/powerpoint/2010/main" val="4506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8734" y="677334"/>
            <a:ext cx="6815666" cy="646331"/>
          </a:xfrm>
          <a:prstGeom prst="rect">
            <a:avLst/>
          </a:prstGeom>
          <a:noFill/>
        </p:spPr>
        <p:txBody>
          <a:bodyPr wrap="square" rtlCol="0">
            <a:spAutoFit/>
          </a:bodyPr>
          <a:lstStyle/>
          <a:p>
            <a:r>
              <a:rPr lang="en-US" sz="3600" dirty="0" smtClean="0"/>
              <a:t>The Beer </a:t>
            </a:r>
            <a:r>
              <a:rPr lang="en-US" sz="3600" dirty="0" err="1" smtClean="0"/>
              <a:t>Cantenna</a:t>
            </a:r>
            <a:r>
              <a:rPr lang="en-US" sz="3600" dirty="0" smtClean="0"/>
              <a:t>!</a:t>
            </a:r>
            <a:endParaRPr lang="en-US" sz="3600" dirty="0"/>
          </a:p>
        </p:txBody>
      </p:sp>
      <p:pic>
        <p:nvPicPr>
          <p:cNvPr id="5" name="Picture 4"/>
          <p:cNvPicPr>
            <a:picLocks noChangeAspect="1"/>
          </p:cNvPicPr>
          <p:nvPr/>
        </p:nvPicPr>
        <p:blipFill>
          <a:blip r:embed="rId2"/>
          <a:stretch>
            <a:fillRect/>
          </a:stretch>
        </p:blipFill>
        <p:spPr>
          <a:xfrm>
            <a:off x="3397250" y="1323665"/>
            <a:ext cx="4070350" cy="5427133"/>
          </a:xfrm>
          <a:prstGeom prst="rect">
            <a:avLst/>
          </a:prstGeom>
        </p:spPr>
      </p:pic>
    </p:spTree>
    <p:extLst>
      <p:ext uri="{BB962C8B-B14F-4D97-AF65-F5344CB8AC3E}">
        <p14:creationId xmlns:p14="http://schemas.microsoft.com/office/powerpoint/2010/main" val="84883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59398" y="1756793"/>
            <a:ext cx="3621338" cy="4834547"/>
          </a:xfrm>
          <a:prstGeom prst="rect">
            <a:avLst/>
          </a:prstGeom>
        </p:spPr>
      </p:pic>
      <p:pic>
        <p:nvPicPr>
          <p:cNvPr id="3" name="Picture 2"/>
          <p:cNvPicPr>
            <a:picLocks noChangeAspect="1"/>
          </p:cNvPicPr>
          <p:nvPr/>
        </p:nvPicPr>
        <p:blipFill>
          <a:blip r:embed="rId3"/>
          <a:stretch>
            <a:fillRect/>
          </a:stretch>
        </p:blipFill>
        <p:spPr>
          <a:xfrm>
            <a:off x="292100" y="2412998"/>
            <a:ext cx="2844799" cy="3793066"/>
          </a:xfrm>
          <a:prstGeom prst="rect">
            <a:avLst/>
          </a:prstGeom>
        </p:spPr>
      </p:pic>
      <p:pic>
        <p:nvPicPr>
          <p:cNvPr id="5" name="Picture 4"/>
          <p:cNvPicPr>
            <a:picLocks noChangeAspect="1"/>
          </p:cNvPicPr>
          <p:nvPr/>
        </p:nvPicPr>
        <p:blipFill>
          <a:blip r:embed="rId4"/>
          <a:stretch>
            <a:fillRect/>
          </a:stretch>
        </p:blipFill>
        <p:spPr>
          <a:xfrm>
            <a:off x="4375911" y="2529944"/>
            <a:ext cx="2929763" cy="3559175"/>
          </a:xfrm>
          <a:prstGeom prst="rect">
            <a:avLst/>
          </a:prstGeom>
        </p:spPr>
      </p:pic>
      <p:sp>
        <p:nvSpPr>
          <p:cNvPr id="6" name="TextBox 5"/>
          <p:cNvSpPr txBox="1"/>
          <p:nvPr/>
        </p:nvSpPr>
        <p:spPr>
          <a:xfrm>
            <a:off x="3031066" y="575733"/>
            <a:ext cx="5816600" cy="646331"/>
          </a:xfrm>
          <a:prstGeom prst="rect">
            <a:avLst/>
          </a:prstGeom>
          <a:noFill/>
        </p:spPr>
        <p:txBody>
          <a:bodyPr wrap="square" rtlCol="0">
            <a:spAutoFit/>
          </a:bodyPr>
          <a:lstStyle/>
          <a:p>
            <a:r>
              <a:rPr lang="en-US" sz="3600" dirty="0" smtClean="0"/>
              <a:t>Basic build details</a:t>
            </a:r>
            <a:endParaRPr lang="en-US" sz="3600" dirty="0"/>
          </a:p>
        </p:txBody>
      </p:sp>
      <p:sp>
        <p:nvSpPr>
          <p:cNvPr id="4" name="TextBox 3"/>
          <p:cNvSpPr txBox="1"/>
          <p:nvPr/>
        </p:nvSpPr>
        <p:spPr>
          <a:xfrm>
            <a:off x="1429555" y="6310648"/>
            <a:ext cx="6825803" cy="369332"/>
          </a:xfrm>
          <a:prstGeom prst="rect">
            <a:avLst/>
          </a:prstGeom>
          <a:noFill/>
        </p:spPr>
        <p:txBody>
          <a:bodyPr wrap="square" rtlCol="0">
            <a:spAutoFit/>
          </a:bodyPr>
          <a:lstStyle/>
          <a:p>
            <a:r>
              <a:rPr lang="en-US" dirty="0" smtClean="0"/>
              <a:t>I’m using RG6 satellite coax (30’) with a 30db TV amplifier</a:t>
            </a:r>
            <a:endParaRPr lang="en-US" dirty="0"/>
          </a:p>
        </p:txBody>
      </p:sp>
    </p:spTree>
    <p:extLst>
      <p:ext uri="{BB962C8B-B14F-4D97-AF65-F5344CB8AC3E}">
        <p14:creationId xmlns:p14="http://schemas.microsoft.com/office/powerpoint/2010/main" val="10341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28982" y="626516"/>
            <a:ext cx="5604933" cy="646331"/>
          </a:xfrm>
          <a:prstGeom prst="rect">
            <a:avLst/>
          </a:prstGeom>
          <a:noFill/>
        </p:spPr>
        <p:txBody>
          <a:bodyPr wrap="square" rtlCol="0">
            <a:spAutoFit/>
          </a:bodyPr>
          <a:lstStyle/>
          <a:p>
            <a:r>
              <a:rPr lang="en-US" sz="3600" dirty="0" smtClean="0"/>
              <a:t>Statistics &amp; Range</a:t>
            </a:r>
            <a:endParaRPr lang="en-US" sz="3600" dirty="0"/>
          </a:p>
        </p:txBody>
      </p:sp>
      <p:sp>
        <p:nvSpPr>
          <p:cNvPr id="4" name="TextBox 3"/>
          <p:cNvSpPr txBox="1"/>
          <p:nvPr/>
        </p:nvSpPr>
        <p:spPr>
          <a:xfrm>
            <a:off x="0" y="2268824"/>
            <a:ext cx="4362994"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Maximum range = 193 Nm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Typical number of aircraft seen per day = 1,750</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Typical number of positions reported per day = 135,000</a:t>
            </a:r>
          </a:p>
          <a:p>
            <a:endParaRPr lang="en-US" dirty="0" smtClean="0"/>
          </a:p>
        </p:txBody>
      </p:sp>
      <p:pic>
        <p:nvPicPr>
          <p:cNvPr id="2" name="Picture 1"/>
          <p:cNvPicPr>
            <a:picLocks noChangeAspect="1"/>
          </p:cNvPicPr>
          <p:nvPr/>
        </p:nvPicPr>
        <p:blipFill rotWithShape="1">
          <a:blip r:embed="rId2"/>
          <a:srcRect l="-139" t="305" r="19124" b="5471"/>
          <a:stretch/>
        </p:blipFill>
        <p:spPr>
          <a:xfrm>
            <a:off x="4362994" y="1548419"/>
            <a:ext cx="7565477" cy="4949462"/>
          </a:xfrm>
          <a:prstGeom prst="rect">
            <a:avLst/>
          </a:prstGeom>
        </p:spPr>
      </p:pic>
      <p:sp>
        <p:nvSpPr>
          <p:cNvPr id="5" name="TextBox 4"/>
          <p:cNvSpPr txBox="1"/>
          <p:nvPr/>
        </p:nvSpPr>
        <p:spPr>
          <a:xfrm>
            <a:off x="6191794" y="2455817"/>
            <a:ext cx="1240972" cy="369332"/>
          </a:xfrm>
          <a:prstGeom prst="rect">
            <a:avLst/>
          </a:prstGeom>
          <a:noFill/>
        </p:spPr>
        <p:txBody>
          <a:bodyPr wrap="square" rtlCol="0">
            <a:spAutoFit/>
          </a:bodyPr>
          <a:lstStyle/>
          <a:p>
            <a:r>
              <a:rPr lang="en-US" dirty="0" smtClean="0">
                <a:solidFill>
                  <a:srgbClr val="FF0000"/>
                </a:solidFill>
              </a:rPr>
              <a:t>Ducting?</a:t>
            </a:r>
            <a:endParaRPr lang="en-US" dirty="0">
              <a:solidFill>
                <a:srgbClr val="FF0000"/>
              </a:solidFill>
            </a:endParaRPr>
          </a:p>
        </p:txBody>
      </p:sp>
    </p:spTree>
    <p:extLst>
      <p:ext uri="{BB962C8B-B14F-4D97-AF65-F5344CB8AC3E}">
        <p14:creationId xmlns:p14="http://schemas.microsoft.com/office/powerpoint/2010/main" val="221441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4925" y="2076995"/>
            <a:ext cx="8268789" cy="923330"/>
          </a:xfrm>
          <a:prstGeom prst="rect">
            <a:avLst/>
          </a:prstGeom>
          <a:noFill/>
        </p:spPr>
        <p:txBody>
          <a:bodyPr wrap="square" rtlCol="0">
            <a:spAutoFit/>
          </a:bodyPr>
          <a:lstStyle/>
          <a:p>
            <a:r>
              <a:rPr lang="en-US" sz="5400" dirty="0" smtClean="0"/>
              <a:t>Questions/ Suggestions?</a:t>
            </a:r>
            <a:endParaRPr lang="en-US" sz="5400" dirty="0"/>
          </a:p>
        </p:txBody>
      </p:sp>
    </p:spTree>
    <p:extLst>
      <p:ext uri="{BB962C8B-B14F-4D97-AF65-F5344CB8AC3E}">
        <p14:creationId xmlns:p14="http://schemas.microsoft.com/office/powerpoint/2010/main" val="41783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1532" y="1439333"/>
            <a:ext cx="9101667" cy="4832092"/>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Current ATC Tracking Method</a:t>
            </a:r>
          </a:p>
          <a:p>
            <a:pPr marL="285750" indent="-285750">
              <a:buFont typeface="Arial" panose="020B0604020202020204" pitchFamily="34" charset="0"/>
              <a:buChar char="•"/>
            </a:pPr>
            <a:r>
              <a:rPr lang="en-US" sz="4400" dirty="0" smtClean="0"/>
              <a:t>What is </a:t>
            </a:r>
            <a:r>
              <a:rPr lang="en-US" sz="4400" dirty="0" smtClean="0"/>
              <a:t>ADS-B and why do we need it? </a:t>
            </a:r>
            <a:endParaRPr lang="en-US" sz="4400" dirty="0" smtClean="0"/>
          </a:p>
          <a:p>
            <a:pPr marL="285750" indent="-285750">
              <a:buFont typeface="Arial" panose="020B0604020202020204" pitchFamily="34" charset="0"/>
              <a:buChar char="•"/>
            </a:pPr>
            <a:r>
              <a:rPr lang="en-US" sz="4400" dirty="0" smtClean="0"/>
              <a:t>How it works</a:t>
            </a:r>
          </a:p>
          <a:p>
            <a:pPr marL="285750" indent="-285750">
              <a:buFont typeface="Arial" panose="020B0604020202020204" pitchFamily="34" charset="0"/>
              <a:buChar char="•"/>
            </a:pPr>
            <a:r>
              <a:rPr lang="en-US" sz="4400" dirty="0" smtClean="0"/>
              <a:t>Getting Started</a:t>
            </a:r>
          </a:p>
          <a:p>
            <a:pPr marL="285750" indent="-285750">
              <a:buFont typeface="Arial" panose="020B0604020202020204" pitchFamily="34" charset="0"/>
              <a:buChar char="•"/>
            </a:pPr>
            <a:r>
              <a:rPr lang="en-US" sz="4400" dirty="0" smtClean="0"/>
              <a:t>The “Profit” part</a:t>
            </a:r>
          </a:p>
          <a:p>
            <a:pPr marL="285750" indent="-285750">
              <a:buFont typeface="Arial" panose="020B0604020202020204" pitchFamily="34" charset="0"/>
              <a:buChar char="•"/>
            </a:pPr>
            <a:r>
              <a:rPr lang="en-US" sz="4400" dirty="0" smtClean="0"/>
              <a:t>Antenna Building (The fun part)</a:t>
            </a:r>
            <a:endParaRPr lang="en-US" sz="4400" dirty="0"/>
          </a:p>
        </p:txBody>
      </p:sp>
    </p:spTree>
    <p:extLst>
      <p:ext uri="{BB962C8B-B14F-4D97-AF65-F5344CB8AC3E}">
        <p14:creationId xmlns:p14="http://schemas.microsoft.com/office/powerpoint/2010/main" val="94951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03055" y="2292274"/>
            <a:ext cx="5625980" cy="4210309"/>
          </a:xfrm>
          <a:prstGeom prst="rect">
            <a:avLst/>
          </a:prstGeom>
        </p:spPr>
      </p:pic>
      <p:sp>
        <p:nvSpPr>
          <p:cNvPr id="5" name="TextBox 4"/>
          <p:cNvSpPr txBox="1"/>
          <p:nvPr/>
        </p:nvSpPr>
        <p:spPr>
          <a:xfrm>
            <a:off x="4082604" y="1066187"/>
            <a:ext cx="4663964" cy="923330"/>
          </a:xfrm>
          <a:prstGeom prst="rect">
            <a:avLst/>
          </a:prstGeom>
          <a:noFill/>
        </p:spPr>
        <p:txBody>
          <a:bodyPr wrap="square" rtlCol="0">
            <a:spAutoFit/>
          </a:bodyPr>
          <a:lstStyle/>
          <a:p>
            <a:pPr algn="ctr"/>
            <a:r>
              <a:rPr lang="en-US" dirty="0" smtClean="0"/>
              <a:t>Current method for ATC to establish aircraft position information</a:t>
            </a:r>
          </a:p>
          <a:p>
            <a:pPr algn="ctr"/>
            <a:r>
              <a:rPr lang="en-US" dirty="0" smtClean="0"/>
              <a:t>(Pre WW II)</a:t>
            </a:r>
            <a:endParaRPr lang="en-US" dirty="0"/>
          </a:p>
        </p:txBody>
      </p:sp>
      <p:sp>
        <p:nvSpPr>
          <p:cNvPr id="11" name="TextBox 10"/>
          <p:cNvSpPr txBox="1"/>
          <p:nvPr/>
        </p:nvSpPr>
        <p:spPr>
          <a:xfrm>
            <a:off x="540913" y="327999"/>
            <a:ext cx="9684912" cy="646331"/>
          </a:xfrm>
          <a:prstGeom prst="rect">
            <a:avLst/>
          </a:prstGeom>
          <a:noFill/>
        </p:spPr>
        <p:txBody>
          <a:bodyPr wrap="square" rtlCol="0">
            <a:spAutoFit/>
          </a:bodyPr>
          <a:lstStyle/>
          <a:p>
            <a:pPr algn="ctr"/>
            <a:r>
              <a:rPr lang="en-US" sz="3600" dirty="0" smtClean="0"/>
              <a:t>Current ATC tracking methodology</a:t>
            </a:r>
            <a:endParaRPr lang="en-US" sz="3600" dirty="0"/>
          </a:p>
        </p:txBody>
      </p:sp>
      <p:sp>
        <p:nvSpPr>
          <p:cNvPr id="12" name="TextBox 11"/>
          <p:cNvSpPr txBox="1"/>
          <p:nvPr/>
        </p:nvSpPr>
        <p:spPr>
          <a:xfrm>
            <a:off x="540913" y="2550768"/>
            <a:ext cx="2253803"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Interrogation method, not automatic</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Costly radar installations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More accurate positional techniques have been developed (GPS)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9218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9843" y="1139687"/>
            <a:ext cx="9847838" cy="5539409"/>
          </a:xfrm>
          <a:prstGeom prst="rect">
            <a:avLst/>
          </a:prstGeom>
        </p:spPr>
      </p:pic>
      <p:sp>
        <p:nvSpPr>
          <p:cNvPr id="3" name="TextBox 2"/>
          <p:cNvSpPr txBox="1"/>
          <p:nvPr/>
        </p:nvSpPr>
        <p:spPr>
          <a:xfrm>
            <a:off x="471924" y="185580"/>
            <a:ext cx="9945757" cy="954107"/>
          </a:xfrm>
          <a:prstGeom prst="rect">
            <a:avLst/>
          </a:prstGeom>
          <a:noFill/>
        </p:spPr>
        <p:txBody>
          <a:bodyPr wrap="square" rtlCol="0">
            <a:spAutoFit/>
          </a:bodyPr>
          <a:lstStyle/>
          <a:p>
            <a:r>
              <a:rPr lang="en-US" sz="2800" dirty="0"/>
              <a:t>W</a:t>
            </a:r>
            <a:r>
              <a:rPr lang="en-US" sz="2800" dirty="0" smtClean="0"/>
              <a:t>hy we might benefit from a more accurate ATC system?</a:t>
            </a:r>
            <a:endParaRPr lang="en-US" sz="2800" dirty="0"/>
          </a:p>
        </p:txBody>
      </p:sp>
    </p:spTree>
    <p:extLst>
      <p:ext uri="{BB962C8B-B14F-4D97-AF65-F5344CB8AC3E}">
        <p14:creationId xmlns:p14="http://schemas.microsoft.com/office/powerpoint/2010/main" val="398348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400" y="3225800"/>
            <a:ext cx="11243733" cy="1938992"/>
          </a:xfrm>
          <a:prstGeom prst="rect">
            <a:avLst/>
          </a:prstGeom>
          <a:noFill/>
        </p:spPr>
        <p:txBody>
          <a:bodyPr wrap="square" rtlCol="0">
            <a:spAutoFit/>
          </a:bodyPr>
          <a:lstStyle/>
          <a:p>
            <a:r>
              <a:rPr lang="en-US" sz="2400" b="1" dirty="0" smtClean="0">
                <a:solidFill>
                  <a:srgbClr val="FF0000"/>
                </a:solidFill>
              </a:rPr>
              <a:t>A</a:t>
            </a:r>
            <a:r>
              <a:rPr lang="en-US" sz="2400" dirty="0" smtClean="0"/>
              <a:t>utomatic	-It's always ON and requires no operator intervention</a:t>
            </a:r>
          </a:p>
          <a:p>
            <a:r>
              <a:rPr lang="en-US" sz="2400" b="1" dirty="0" smtClean="0">
                <a:solidFill>
                  <a:srgbClr val="FF0000"/>
                </a:solidFill>
              </a:rPr>
              <a:t>D</a:t>
            </a:r>
            <a:r>
              <a:rPr lang="en-US" sz="2400" dirty="0" smtClean="0"/>
              <a:t>ependent	-It depends on an accurate GNSS signal for position data</a:t>
            </a:r>
          </a:p>
          <a:p>
            <a:r>
              <a:rPr lang="en-US" sz="2400" b="1" dirty="0" smtClean="0">
                <a:solidFill>
                  <a:srgbClr val="FF0000"/>
                </a:solidFill>
              </a:rPr>
              <a:t>S</a:t>
            </a:r>
            <a:r>
              <a:rPr lang="en-US" sz="2400" dirty="0" smtClean="0"/>
              <a:t>urveillance	-It provides "Radar-like" surveillance services, much like RADAR</a:t>
            </a:r>
          </a:p>
          <a:p>
            <a:r>
              <a:rPr lang="en-US" sz="2400" b="1" dirty="0" smtClean="0">
                <a:solidFill>
                  <a:srgbClr val="FF0000"/>
                </a:solidFill>
              </a:rPr>
              <a:t>B</a:t>
            </a:r>
            <a:r>
              <a:rPr lang="en-US" sz="2400" dirty="0" smtClean="0"/>
              <a:t>roadcast	-It continuously broadcasts aircraft position and other data to 		any aircraft, or ground station equipped to receive ADS-B</a:t>
            </a:r>
            <a:endParaRPr lang="en-US" sz="2400" dirty="0"/>
          </a:p>
        </p:txBody>
      </p:sp>
      <p:sp>
        <p:nvSpPr>
          <p:cNvPr id="4" name="TextBox 3"/>
          <p:cNvSpPr txBox="1"/>
          <p:nvPr/>
        </p:nvSpPr>
        <p:spPr>
          <a:xfrm>
            <a:off x="2678369" y="315927"/>
            <a:ext cx="7645400" cy="2185214"/>
          </a:xfrm>
          <a:prstGeom prst="rect">
            <a:avLst/>
          </a:prstGeom>
          <a:noFill/>
        </p:spPr>
        <p:txBody>
          <a:bodyPr wrap="square" rtlCol="0">
            <a:spAutoFit/>
          </a:bodyPr>
          <a:lstStyle/>
          <a:p>
            <a:r>
              <a:rPr lang="en-US" sz="4800" dirty="0" smtClean="0"/>
              <a:t>What is ADS-B?</a:t>
            </a:r>
          </a:p>
          <a:p>
            <a:endParaRPr lang="en-US" sz="4800" dirty="0" smtClean="0"/>
          </a:p>
          <a:p>
            <a:r>
              <a:rPr lang="en-US" sz="4000" dirty="0" smtClean="0"/>
              <a:t>     The Acronym</a:t>
            </a:r>
            <a:endParaRPr lang="en-US" sz="4000" dirty="0"/>
          </a:p>
        </p:txBody>
      </p:sp>
    </p:spTree>
    <p:extLst>
      <p:ext uri="{BB962C8B-B14F-4D97-AF65-F5344CB8AC3E}">
        <p14:creationId xmlns:p14="http://schemas.microsoft.com/office/powerpoint/2010/main" val="389322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9373" y="1239969"/>
            <a:ext cx="6157811" cy="4612475"/>
          </a:xfrm>
          <a:prstGeom prst="rect">
            <a:avLst/>
          </a:prstGeom>
        </p:spPr>
      </p:pic>
      <p:sp>
        <p:nvSpPr>
          <p:cNvPr id="3" name="TextBox 2"/>
          <p:cNvSpPr txBox="1"/>
          <p:nvPr/>
        </p:nvSpPr>
        <p:spPr>
          <a:xfrm>
            <a:off x="305920" y="2179975"/>
            <a:ext cx="2663686" cy="1938992"/>
          </a:xfrm>
          <a:prstGeom prst="rect">
            <a:avLst/>
          </a:prstGeom>
          <a:noFill/>
        </p:spPr>
        <p:txBody>
          <a:bodyPr wrap="square" rtlCol="0">
            <a:spAutoFit/>
          </a:bodyPr>
          <a:lstStyle/>
          <a:p>
            <a:pPr algn="ctr"/>
            <a:r>
              <a:rPr lang="en-US" sz="2000" dirty="0" smtClean="0"/>
              <a:t>“New Technology” </a:t>
            </a:r>
          </a:p>
          <a:p>
            <a:pPr algn="ctr"/>
            <a:r>
              <a:rPr lang="en-US" sz="2000" dirty="0" smtClean="0"/>
              <a:t>Effective January 1, </a:t>
            </a:r>
            <a:r>
              <a:rPr lang="en-US" sz="2000" dirty="0" smtClean="0"/>
              <a:t>2020</a:t>
            </a:r>
          </a:p>
          <a:p>
            <a:pPr algn="ctr"/>
            <a:endParaRPr lang="en-US" sz="2000" dirty="0"/>
          </a:p>
          <a:p>
            <a:pPr algn="ctr"/>
            <a:r>
              <a:rPr lang="en-US" sz="2000" dirty="0" smtClean="0"/>
              <a:t>Is being rolled out now</a:t>
            </a:r>
            <a:endParaRPr lang="en-US" sz="2000" dirty="0"/>
          </a:p>
        </p:txBody>
      </p:sp>
      <p:sp>
        <p:nvSpPr>
          <p:cNvPr id="4" name="Rectangle 3"/>
          <p:cNvSpPr/>
          <p:nvPr/>
        </p:nvSpPr>
        <p:spPr>
          <a:xfrm>
            <a:off x="3241184" y="6093733"/>
            <a:ext cx="6096000" cy="646331"/>
          </a:xfrm>
          <a:prstGeom prst="rect">
            <a:avLst/>
          </a:prstGeom>
        </p:spPr>
        <p:txBody>
          <a:bodyPr>
            <a:spAutoFit/>
          </a:bodyPr>
          <a:lstStyle/>
          <a:p>
            <a:pPr lvl="0" algn="ctr"/>
            <a:r>
              <a:rPr lang="en-US" dirty="0" smtClean="0">
                <a:solidFill>
                  <a:prstClr val="white"/>
                </a:solidFill>
              </a:rPr>
              <a:t>Will be required </a:t>
            </a:r>
            <a:r>
              <a:rPr lang="en-US" dirty="0">
                <a:solidFill>
                  <a:prstClr val="white"/>
                </a:solidFill>
              </a:rPr>
              <a:t>for all aircraft flying above 18,000 </a:t>
            </a:r>
            <a:r>
              <a:rPr lang="en-US" dirty="0" err="1">
                <a:solidFill>
                  <a:prstClr val="white"/>
                </a:solidFill>
              </a:rPr>
              <a:t>ft</a:t>
            </a:r>
            <a:r>
              <a:rPr lang="en-US" dirty="0">
                <a:solidFill>
                  <a:prstClr val="white"/>
                </a:solidFill>
              </a:rPr>
              <a:t> or within 30 miles of a major airport</a:t>
            </a:r>
          </a:p>
        </p:txBody>
      </p:sp>
      <p:sp>
        <p:nvSpPr>
          <p:cNvPr id="5" name="TextBox 4"/>
          <p:cNvSpPr txBox="1"/>
          <p:nvPr/>
        </p:nvSpPr>
        <p:spPr>
          <a:xfrm>
            <a:off x="9787944" y="3773509"/>
            <a:ext cx="1931831" cy="923330"/>
          </a:xfrm>
          <a:prstGeom prst="rect">
            <a:avLst/>
          </a:prstGeom>
          <a:noFill/>
        </p:spPr>
        <p:txBody>
          <a:bodyPr wrap="square" rtlCol="0">
            <a:spAutoFit/>
          </a:bodyPr>
          <a:lstStyle/>
          <a:p>
            <a:r>
              <a:rPr lang="en-US" b="1" dirty="0" smtClean="0">
                <a:solidFill>
                  <a:srgbClr val="FF0000"/>
                </a:solidFill>
              </a:rPr>
              <a:t>1090 MHz</a:t>
            </a:r>
          </a:p>
          <a:p>
            <a:r>
              <a:rPr lang="en-US" b="1" dirty="0" smtClean="0">
                <a:solidFill>
                  <a:srgbClr val="FF0000"/>
                </a:solidFill>
              </a:rPr>
              <a:t>Non-encrypted transmission</a:t>
            </a:r>
            <a:endParaRPr lang="en-US" b="1" dirty="0">
              <a:solidFill>
                <a:srgbClr val="FF0000"/>
              </a:solidFill>
            </a:endParaRPr>
          </a:p>
        </p:txBody>
      </p:sp>
      <p:cxnSp>
        <p:nvCxnSpPr>
          <p:cNvPr id="8" name="Straight Arrow Connector 7"/>
          <p:cNvCxnSpPr>
            <a:stCxn id="5" idx="1"/>
          </p:cNvCxnSpPr>
          <p:nvPr/>
        </p:nvCxnSpPr>
        <p:spPr>
          <a:xfrm flipH="1" flipV="1">
            <a:off x="7550332" y="3958175"/>
            <a:ext cx="2237612" cy="2769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9700" y="178140"/>
            <a:ext cx="3357155" cy="646331"/>
          </a:xfrm>
          <a:prstGeom prst="rect">
            <a:avLst/>
          </a:prstGeom>
          <a:noFill/>
        </p:spPr>
        <p:txBody>
          <a:bodyPr wrap="square" rtlCol="0">
            <a:spAutoFit/>
          </a:bodyPr>
          <a:lstStyle/>
          <a:p>
            <a:r>
              <a:rPr lang="en-US" sz="3600" dirty="0" smtClean="0"/>
              <a:t>How it works</a:t>
            </a:r>
            <a:endParaRPr lang="en-US" sz="3600" dirty="0"/>
          </a:p>
        </p:txBody>
      </p:sp>
    </p:spTree>
    <p:extLst>
      <p:ext uri="{BB962C8B-B14F-4D97-AF65-F5344CB8AC3E}">
        <p14:creationId xmlns:p14="http://schemas.microsoft.com/office/powerpoint/2010/main" val="392459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
                                            <p:txEl>
                                              <p:pRg st="0" end="0"/>
                                            </p:txEl>
                                          </p:spTgt>
                                        </p:tgtEl>
                                        <p:attrNameLst>
                                          <p:attrName>style.color</p:attrName>
                                        </p:attrNameLst>
                                      </p:cBhvr>
                                      <p:to>
                                        <a:schemeClr val="bg1"/>
                                      </p:to>
                                    </p:animClr>
                                    <p:animClr clrSpc="rgb" dir="cw">
                                      <p:cBhvr>
                                        <p:cTn id="7" dur="250" autoRev="1" fill="remove"/>
                                        <p:tgtEl>
                                          <p:spTgt spid="5">
                                            <p:txEl>
                                              <p:pRg st="0" end="0"/>
                                            </p:txEl>
                                          </p:spTgt>
                                        </p:tgtEl>
                                        <p:attrNameLst>
                                          <p:attrName>fillcolor</p:attrName>
                                        </p:attrNameLst>
                                      </p:cBhvr>
                                      <p:to>
                                        <a:schemeClr val="bg1"/>
                                      </p:to>
                                    </p:animClr>
                                    <p:set>
                                      <p:cBhvr>
                                        <p:cTn id="8" dur="250" autoRev="1" fill="remove"/>
                                        <p:tgtEl>
                                          <p:spTgt spid="5">
                                            <p:txEl>
                                              <p:pRg st="0" end="0"/>
                                            </p:txEl>
                                          </p:spTgt>
                                        </p:tgtEl>
                                        <p:attrNameLst>
                                          <p:attrName>fill.type</p:attrName>
                                        </p:attrNameLst>
                                      </p:cBhvr>
                                      <p:to>
                                        <p:strVal val="solid"/>
                                      </p:to>
                                    </p:set>
                                    <p:set>
                                      <p:cBhvr>
                                        <p:cTn id="9" dur="250" autoRev="1" fill="remove"/>
                                        <p:tgtEl>
                                          <p:spTgt spid="5">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5">
                                            <p:txEl>
                                              <p:pRg st="1" end="1"/>
                                            </p:txEl>
                                          </p:spTgt>
                                        </p:tgtEl>
                                        <p:attrNameLst>
                                          <p:attrName>style.color</p:attrName>
                                        </p:attrNameLst>
                                      </p:cBhvr>
                                      <p:to>
                                        <a:schemeClr val="bg1"/>
                                      </p:to>
                                    </p:animClr>
                                    <p:animClr clrSpc="rgb" dir="cw">
                                      <p:cBhvr>
                                        <p:cTn id="14" dur="250" autoRev="1" fill="remove"/>
                                        <p:tgtEl>
                                          <p:spTgt spid="5">
                                            <p:txEl>
                                              <p:pRg st="1" end="1"/>
                                            </p:txEl>
                                          </p:spTgt>
                                        </p:tgtEl>
                                        <p:attrNameLst>
                                          <p:attrName>fillcolor</p:attrName>
                                        </p:attrNameLst>
                                      </p:cBhvr>
                                      <p:to>
                                        <a:schemeClr val="bg1"/>
                                      </p:to>
                                    </p:animClr>
                                    <p:set>
                                      <p:cBhvr>
                                        <p:cTn id="15" dur="250" autoRev="1" fill="remove"/>
                                        <p:tgtEl>
                                          <p:spTgt spid="5">
                                            <p:txEl>
                                              <p:pRg st="1" end="1"/>
                                            </p:txEl>
                                          </p:spTgt>
                                        </p:tgtEl>
                                        <p:attrNameLst>
                                          <p:attrName>fill.type</p:attrName>
                                        </p:attrNameLst>
                                      </p:cBhvr>
                                      <p:to>
                                        <p:strVal val="solid"/>
                                      </p:to>
                                    </p:set>
                                    <p:set>
                                      <p:cBhvr>
                                        <p:cTn id="16" dur="250" autoRev="1" fill="remove"/>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521" y="669702"/>
            <a:ext cx="8966272" cy="1200329"/>
          </a:xfrm>
          <a:prstGeom prst="rect">
            <a:avLst/>
          </a:prstGeom>
          <a:noFill/>
        </p:spPr>
        <p:txBody>
          <a:bodyPr wrap="square" rtlCol="0">
            <a:spAutoFit/>
          </a:bodyPr>
          <a:lstStyle/>
          <a:p>
            <a:pPr algn="ctr"/>
            <a:r>
              <a:rPr lang="en-US" sz="3600" dirty="0" smtClean="0"/>
              <a:t>Getting Started with ADS-B Flight Tracking</a:t>
            </a:r>
            <a:endParaRPr lang="en-US" sz="3600" dirty="0"/>
          </a:p>
        </p:txBody>
      </p:sp>
      <p:pic>
        <p:nvPicPr>
          <p:cNvPr id="3" name="Picture 2"/>
          <p:cNvPicPr>
            <a:picLocks noChangeAspect="1"/>
          </p:cNvPicPr>
          <p:nvPr/>
        </p:nvPicPr>
        <p:blipFill>
          <a:blip r:embed="rId2"/>
          <a:stretch>
            <a:fillRect/>
          </a:stretch>
        </p:blipFill>
        <p:spPr>
          <a:xfrm>
            <a:off x="6035952" y="2341338"/>
            <a:ext cx="4263591" cy="2835969"/>
          </a:xfrm>
          <a:prstGeom prst="rect">
            <a:avLst/>
          </a:prstGeom>
        </p:spPr>
      </p:pic>
      <p:sp>
        <p:nvSpPr>
          <p:cNvPr id="4" name="TextBox 3"/>
          <p:cNvSpPr txBox="1"/>
          <p:nvPr/>
        </p:nvSpPr>
        <p:spPr>
          <a:xfrm>
            <a:off x="2137892" y="2833352"/>
            <a:ext cx="3760631" cy="1569660"/>
          </a:xfrm>
          <a:prstGeom prst="rect">
            <a:avLst/>
          </a:prstGeom>
          <a:noFill/>
        </p:spPr>
        <p:txBody>
          <a:bodyPr wrap="square" rtlCol="0">
            <a:spAutoFit/>
          </a:bodyPr>
          <a:lstStyle/>
          <a:p>
            <a:r>
              <a:rPr lang="en-US" sz="9600" dirty="0" smtClean="0"/>
              <a:t>$20 +</a:t>
            </a:r>
            <a:endParaRPr lang="en-US" sz="9600" dirty="0"/>
          </a:p>
        </p:txBody>
      </p:sp>
    </p:spTree>
    <p:extLst>
      <p:ext uri="{BB962C8B-B14F-4D97-AF65-F5344CB8AC3E}">
        <p14:creationId xmlns:p14="http://schemas.microsoft.com/office/powerpoint/2010/main" val="302408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2131" y="1219468"/>
            <a:ext cx="8798942" cy="4949405"/>
          </a:xfrm>
          <a:prstGeom prst="rect">
            <a:avLst/>
          </a:prstGeom>
        </p:spPr>
      </p:pic>
      <p:sp>
        <p:nvSpPr>
          <p:cNvPr id="3" name="TextBox 2"/>
          <p:cNvSpPr txBox="1"/>
          <p:nvPr/>
        </p:nvSpPr>
        <p:spPr>
          <a:xfrm>
            <a:off x="1889737" y="228574"/>
            <a:ext cx="8746066" cy="646331"/>
          </a:xfrm>
          <a:prstGeom prst="rect">
            <a:avLst/>
          </a:prstGeom>
          <a:noFill/>
        </p:spPr>
        <p:txBody>
          <a:bodyPr wrap="square" rtlCol="0">
            <a:spAutoFit/>
          </a:bodyPr>
          <a:lstStyle/>
          <a:p>
            <a:r>
              <a:rPr lang="en-US" sz="3600" dirty="0" smtClean="0"/>
              <a:t>$20 SDR </a:t>
            </a:r>
            <a:r>
              <a:rPr lang="en-US" sz="3600" dirty="0" smtClean="0"/>
              <a:t>USB Dongle </a:t>
            </a:r>
            <a:r>
              <a:rPr lang="en-US" sz="3600" dirty="0" smtClean="0"/>
              <a:t>from Amazon</a:t>
            </a:r>
            <a:endParaRPr lang="en-US" sz="3600" dirty="0"/>
          </a:p>
        </p:txBody>
      </p:sp>
      <p:sp>
        <p:nvSpPr>
          <p:cNvPr id="4" name="TextBox 3"/>
          <p:cNvSpPr txBox="1"/>
          <p:nvPr/>
        </p:nvSpPr>
        <p:spPr>
          <a:xfrm>
            <a:off x="2351315" y="6211669"/>
            <a:ext cx="6139542" cy="646331"/>
          </a:xfrm>
          <a:prstGeom prst="rect">
            <a:avLst/>
          </a:prstGeom>
          <a:noFill/>
        </p:spPr>
        <p:txBody>
          <a:bodyPr wrap="square" rtlCol="0">
            <a:spAutoFit/>
          </a:bodyPr>
          <a:lstStyle/>
          <a:p>
            <a:r>
              <a:rPr lang="en-US" dirty="0" err="1" smtClean="0"/>
              <a:t>Flightaware</a:t>
            </a:r>
            <a:r>
              <a:rPr lang="en-US" dirty="0" smtClean="0"/>
              <a:t> dongle = same price, no antenna, but has 15db amp &amp; 1090 MHz filter</a:t>
            </a:r>
            <a:endParaRPr lang="en-US" dirty="0"/>
          </a:p>
        </p:txBody>
      </p:sp>
    </p:spTree>
    <p:extLst>
      <p:ext uri="{BB962C8B-B14F-4D97-AF65-F5344CB8AC3E}">
        <p14:creationId xmlns:p14="http://schemas.microsoft.com/office/powerpoint/2010/main" val="27714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274" y="718457"/>
            <a:ext cx="8464732" cy="646331"/>
          </a:xfrm>
          <a:prstGeom prst="rect">
            <a:avLst/>
          </a:prstGeom>
          <a:noFill/>
        </p:spPr>
        <p:txBody>
          <a:bodyPr wrap="square" rtlCol="0">
            <a:spAutoFit/>
          </a:bodyPr>
          <a:lstStyle/>
          <a:p>
            <a:r>
              <a:rPr lang="en-US" sz="3600" dirty="0" smtClean="0"/>
              <a:t>Download the Tracking Software</a:t>
            </a:r>
            <a:endParaRPr lang="en-US" sz="3600" dirty="0"/>
          </a:p>
        </p:txBody>
      </p:sp>
      <p:sp>
        <p:nvSpPr>
          <p:cNvPr id="3" name="TextBox 2"/>
          <p:cNvSpPr txBox="1"/>
          <p:nvPr/>
        </p:nvSpPr>
        <p:spPr>
          <a:xfrm>
            <a:off x="1240971" y="1985554"/>
            <a:ext cx="8216538" cy="3416320"/>
          </a:xfrm>
          <a:prstGeom prst="rect">
            <a:avLst/>
          </a:prstGeom>
          <a:noFill/>
        </p:spPr>
        <p:txBody>
          <a:bodyPr wrap="square" rtlCol="0">
            <a:spAutoFit/>
          </a:bodyPr>
          <a:lstStyle/>
          <a:p>
            <a:r>
              <a:rPr lang="en-US" dirty="0" smtClean="0"/>
              <a:t>Any of the following will work, each have different bells and whistles.  I run different packages depending on what information I am interested in viewing</a:t>
            </a:r>
          </a:p>
          <a:p>
            <a:endParaRPr lang="en-US" dirty="0"/>
          </a:p>
          <a:p>
            <a:r>
              <a:rPr lang="en-US" dirty="0" smtClean="0"/>
              <a:t>Linux</a:t>
            </a:r>
          </a:p>
          <a:p>
            <a:pPr marL="285750" indent="-285750">
              <a:buFont typeface="Arial" panose="020B0604020202020204" pitchFamily="34" charset="0"/>
              <a:buChar char="•"/>
            </a:pPr>
            <a:r>
              <a:rPr lang="en-US" dirty="0" smtClean="0"/>
              <a:t>Dump 1090</a:t>
            </a:r>
          </a:p>
          <a:p>
            <a:pPr marL="285750" indent="-285750">
              <a:buFont typeface="Arial" panose="020B0604020202020204" pitchFamily="34" charset="0"/>
              <a:buChar char="•"/>
            </a:pPr>
            <a:endParaRPr lang="en-US" dirty="0"/>
          </a:p>
          <a:p>
            <a:r>
              <a:rPr lang="en-US" dirty="0" smtClean="0"/>
              <a:t>Windows</a:t>
            </a:r>
          </a:p>
          <a:p>
            <a:pPr marL="285750" indent="-285750">
              <a:buFont typeface="Arial" panose="020B0604020202020204" pitchFamily="34" charset="0"/>
              <a:buChar char="•"/>
            </a:pPr>
            <a:r>
              <a:rPr lang="en-US" dirty="0" smtClean="0"/>
              <a:t>Dump 1090</a:t>
            </a:r>
          </a:p>
          <a:p>
            <a:pPr marL="285750" indent="-285750">
              <a:buFont typeface="Arial" panose="020B0604020202020204" pitchFamily="34" charset="0"/>
              <a:buChar char="•"/>
            </a:pPr>
            <a:r>
              <a:rPr lang="en-US" dirty="0" smtClean="0"/>
              <a:t>Virtual Radar Server</a:t>
            </a:r>
          </a:p>
          <a:p>
            <a:pPr marL="285750" indent="-285750">
              <a:buFont typeface="Arial" panose="020B0604020202020204" pitchFamily="34" charset="0"/>
              <a:buChar char="•"/>
            </a:pPr>
            <a:r>
              <a:rPr lang="en-US" dirty="0" smtClean="0"/>
              <a:t>Plane Plotter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3929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5216</TotalTime>
  <Words>561</Words>
  <Application>Microsoft Office PowerPoint</Application>
  <PresentationFormat>Widescreen</PresentationFormat>
  <Paragraphs>102</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Palatino Linotype</vt:lpstr>
      <vt:lpstr>Wingdings 3</vt:lpstr>
      <vt:lpstr>Ion</vt:lpstr>
      <vt:lpstr>Plane Tracking for fun and profit (mostly fun) with ABS-B mode 1090 MHz transmissions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 Tracking for fun and profit (mostly fun) with ABS-B mode transmissions</dc:title>
  <dc:creator>Tom Kavanaugh</dc:creator>
  <cp:lastModifiedBy>tkav@comcast.net</cp:lastModifiedBy>
  <cp:revision>45</cp:revision>
  <dcterms:created xsi:type="dcterms:W3CDTF">2017-09-11T00:23:57Z</dcterms:created>
  <dcterms:modified xsi:type="dcterms:W3CDTF">2017-10-17T19:46:31Z</dcterms:modified>
</cp:coreProperties>
</file>