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13004800" cy="9753600"/>
  <p:notesSz cx="6858000" cy="9144000"/>
  <p:defaultTextStyle>
    <a:lvl1pPr defTabSz="584200">
      <a:defRPr sz="3600">
        <a:latin typeface="+mn-lt"/>
        <a:ea typeface="+mn-ea"/>
        <a:cs typeface="+mn-cs"/>
        <a:sym typeface="Gill Sans Light"/>
      </a:defRPr>
    </a:lvl1pPr>
    <a:lvl2pPr indent="228600" defTabSz="584200">
      <a:defRPr sz="3600">
        <a:latin typeface="+mn-lt"/>
        <a:ea typeface="+mn-ea"/>
        <a:cs typeface="+mn-cs"/>
        <a:sym typeface="Gill Sans Light"/>
      </a:defRPr>
    </a:lvl2pPr>
    <a:lvl3pPr indent="457200" defTabSz="584200">
      <a:defRPr sz="3600">
        <a:latin typeface="+mn-lt"/>
        <a:ea typeface="+mn-ea"/>
        <a:cs typeface="+mn-cs"/>
        <a:sym typeface="Gill Sans Light"/>
      </a:defRPr>
    </a:lvl3pPr>
    <a:lvl4pPr indent="685800" defTabSz="584200">
      <a:defRPr sz="3600">
        <a:latin typeface="+mn-lt"/>
        <a:ea typeface="+mn-ea"/>
        <a:cs typeface="+mn-cs"/>
        <a:sym typeface="Gill Sans Light"/>
      </a:defRPr>
    </a:lvl4pPr>
    <a:lvl5pPr indent="914400" defTabSz="584200">
      <a:defRPr sz="3600">
        <a:latin typeface="+mn-lt"/>
        <a:ea typeface="+mn-ea"/>
        <a:cs typeface="+mn-cs"/>
        <a:sym typeface="Gill Sans Light"/>
      </a:defRPr>
    </a:lvl5pPr>
    <a:lvl6pPr indent="1143000" defTabSz="584200">
      <a:defRPr sz="3600">
        <a:latin typeface="+mn-lt"/>
        <a:ea typeface="+mn-ea"/>
        <a:cs typeface="+mn-cs"/>
        <a:sym typeface="Gill Sans Light"/>
      </a:defRPr>
    </a:lvl6pPr>
    <a:lvl7pPr indent="1371600" defTabSz="584200">
      <a:defRPr sz="3600">
        <a:latin typeface="+mn-lt"/>
        <a:ea typeface="+mn-ea"/>
        <a:cs typeface="+mn-cs"/>
        <a:sym typeface="Gill Sans Light"/>
      </a:defRPr>
    </a:lvl7pPr>
    <a:lvl8pPr indent="1600200" defTabSz="584200">
      <a:defRPr sz="3600">
        <a:latin typeface="+mn-lt"/>
        <a:ea typeface="+mn-ea"/>
        <a:cs typeface="+mn-cs"/>
        <a:sym typeface="Gill Sans Light"/>
      </a:defRPr>
    </a:lvl8pPr>
    <a:lvl9pPr indent="1828800" defTabSz="584200">
      <a:defRPr sz="3600">
        <a:latin typeface="+mn-l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40" d="100"/>
          <a:sy n="140" d="100"/>
        </p:scale>
        <p:origin x="-784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572189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584200">
              <a:lnSpc>
                <a:spcPct val="100000"/>
              </a:lnSpc>
              <a:defRPr sz="7200" b="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/>
            </a:pPr>
            <a:r>
              <a:rPr sz="7200" cap="all"/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800" b="1">
                <a:solidFill>
                  <a:srgbClr val="404040"/>
                </a:solidFill>
              </a:rP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800" b="1">
                <a:solidFill>
                  <a:srgbClr val="404040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4200">
              <a:lnSpc>
                <a:spcPct val="100000"/>
              </a:lnSpc>
              <a:defRPr sz="7200" b="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/>
            </a:pPr>
            <a:r>
              <a:rPr sz="7200" cap="all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  <p:pic>
        <p:nvPicPr>
          <p:cNvPr id="1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10" y="63500"/>
            <a:ext cx="1612901" cy="88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4200">
              <a:lnSpc>
                <a:spcPct val="100000"/>
              </a:lnSpc>
              <a:defRPr sz="7200" b="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/>
            </a:pPr>
            <a:r>
              <a:rPr sz="7200" cap="all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584200">
              <a:lnSpc>
                <a:spcPct val="100000"/>
              </a:lnSpc>
              <a:defRPr sz="7200" b="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/>
            </a:pPr>
            <a:r>
              <a:rPr sz="7200" cap="all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marL="0" indent="2286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marL="0" indent="4572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marL="0" indent="6858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marL="0" indent="914400" algn="ctr" defTabSz="584200">
              <a:spcBef>
                <a:spcPts val="0"/>
              </a:spcBef>
              <a:buSzTx/>
              <a:buFontTx/>
              <a:buNone/>
              <a:defRPr sz="38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4200">
              <a:lnSpc>
                <a:spcPct val="100000"/>
              </a:lnSpc>
              <a:defRPr sz="7200" b="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/>
            </a:pPr>
            <a:r>
              <a:rPr sz="7200" cap="all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4200">
              <a:lnSpc>
                <a:spcPct val="100000"/>
              </a:lnSpc>
              <a:defRPr sz="7200" b="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/>
            </a:pPr>
            <a:r>
              <a:rPr sz="7200" cap="all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</p:spPr>
        <p:txBody>
          <a:bodyPr lIns="0" tIns="0" rIns="0" bIns="0" anchor="ctr"/>
          <a:lstStyle>
            <a:lvl1pPr marL="520700" indent="-520700" defTabSz="584200">
              <a:lnSpc>
                <a:spcPct val="120000"/>
              </a:lnSpc>
              <a:spcBef>
                <a:spcPts val="4600"/>
              </a:spcBef>
              <a:buSzPct val="82000"/>
              <a:buFontTx/>
              <a:buChar char="•"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marL="1041400" indent="-520700" defTabSz="584200">
              <a:lnSpc>
                <a:spcPct val="120000"/>
              </a:lnSpc>
              <a:spcBef>
                <a:spcPts val="4600"/>
              </a:spcBef>
              <a:buSzPct val="82000"/>
              <a:buFontTx/>
              <a:buChar char="•"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marL="1562100" indent="-520700" defTabSz="584200">
              <a:lnSpc>
                <a:spcPct val="120000"/>
              </a:lnSpc>
              <a:spcBef>
                <a:spcPts val="4600"/>
              </a:spcBef>
              <a:buSzPct val="82000"/>
              <a:buFontTx/>
              <a:buChar char="•"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marL="2082800" indent="-520700" defTabSz="584200">
              <a:lnSpc>
                <a:spcPct val="120000"/>
              </a:lnSpc>
              <a:spcBef>
                <a:spcPts val="4600"/>
              </a:spcBef>
              <a:buSzPct val="82000"/>
              <a:buFontTx/>
              <a:buChar char="•"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marL="2603500" indent="-520700" defTabSz="584200">
              <a:lnSpc>
                <a:spcPct val="120000"/>
              </a:lnSpc>
              <a:spcBef>
                <a:spcPts val="4600"/>
              </a:spcBef>
              <a:buSzPct val="82000"/>
              <a:buFontTx/>
              <a:buChar char="•"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5pPr>
          </a:lstStyle>
          <a:p>
            <a:pPr lvl="0">
              <a:defRPr sz="1800"/>
            </a:pPr>
            <a:r>
              <a:rPr sz="4600"/>
              <a:t>Body Level One</a:t>
            </a:r>
          </a:p>
          <a:p>
            <a:pPr lvl="1">
              <a:defRPr sz="1800"/>
            </a:pPr>
            <a:r>
              <a:rPr sz="4600"/>
              <a:t>Body Level Two</a:t>
            </a:r>
          </a:p>
          <a:p>
            <a:pPr lvl="2">
              <a:defRPr sz="1800"/>
            </a:pPr>
            <a:r>
              <a:rPr sz="4600"/>
              <a:t>Body Level Three</a:t>
            </a:r>
          </a:p>
          <a:p>
            <a:pPr lvl="3">
              <a:defRPr sz="1800"/>
            </a:pPr>
            <a:r>
              <a:rPr sz="4600"/>
              <a:t>Body Level Four</a:t>
            </a:r>
          </a:p>
          <a:p>
            <a:pPr lvl="4">
              <a:defRPr sz="1800"/>
            </a:pPr>
            <a:r>
              <a:rPr sz="4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4200">
              <a:lnSpc>
                <a:spcPct val="100000"/>
              </a:lnSpc>
              <a:defRPr sz="7200" b="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/>
            </a:pPr>
            <a:r>
              <a:rPr sz="7200" cap="all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 lIns="0" tIns="0" rIns="0" bIns="0" anchor="ctr"/>
          <a:lstStyle>
            <a:lvl1pPr marL="431800" indent="-431800" defTabSz="584200">
              <a:spcBef>
                <a:spcPts val="3800"/>
              </a:spcBef>
              <a:buSzPct val="82000"/>
              <a:buFontTx/>
              <a:buChar char="•"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marL="863600" indent="-431800" defTabSz="584200">
              <a:spcBef>
                <a:spcPts val="3800"/>
              </a:spcBef>
              <a:buSzPct val="82000"/>
              <a:buFontTx/>
              <a:buChar char="•"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marL="1295400" indent="-431800" defTabSz="584200">
              <a:spcBef>
                <a:spcPts val="3800"/>
              </a:spcBef>
              <a:buSzPct val="82000"/>
              <a:buFontTx/>
              <a:buChar char="•"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marL="1727200" indent="-431800" defTabSz="584200">
              <a:spcBef>
                <a:spcPts val="3800"/>
              </a:spcBef>
              <a:buSzPct val="82000"/>
              <a:buFontTx/>
              <a:buChar char="•"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marL="2159000" indent="-431800" defTabSz="584200">
              <a:spcBef>
                <a:spcPts val="3800"/>
              </a:spcBef>
              <a:buSzPct val="82000"/>
              <a:buFontTx/>
              <a:buChar char="•"/>
              <a:defRPr sz="38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5pPr>
          </a:lstStyle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 lIns="0" tIns="0" rIns="0" bIns="0" anchor="ctr"/>
          <a:lstStyle>
            <a:lvl1pPr marL="520700" indent="-520700" defTabSz="584200">
              <a:lnSpc>
                <a:spcPct val="120000"/>
              </a:lnSpc>
              <a:spcBef>
                <a:spcPts val="4600"/>
              </a:spcBef>
              <a:buSzPct val="82000"/>
              <a:buFontTx/>
              <a:buChar char="•"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  <a:lvl2pPr marL="1041400" indent="-520700" defTabSz="584200">
              <a:lnSpc>
                <a:spcPct val="120000"/>
              </a:lnSpc>
              <a:spcBef>
                <a:spcPts val="4600"/>
              </a:spcBef>
              <a:buSzPct val="82000"/>
              <a:buFontTx/>
              <a:buChar char="•"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marL="1562100" indent="-520700" defTabSz="584200">
              <a:lnSpc>
                <a:spcPct val="120000"/>
              </a:lnSpc>
              <a:spcBef>
                <a:spcPts val="4600"/>
              </a:spcBef>
              <a:buSzPct val="82000"/>
              <a:buFontTx/>
              <a:buChar char="•"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marL="2082800" indent="-520700" defTabSz="584200">
              <a:lnSpc>
                <a:spcPct val="120000"/>
              </a:lnSpc>
              <a:spcBef>
                <a:spcPts val="4600"/>
              </a:spcBef>
              <a:buSzPct val="82000"/>
              <a:buFontTx/>
              <a:buChar char="•"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marL="2603500" indent="-520700" defTabSz="584200">
              <a:lnSpc>
                <a:spcPct val="120000"/>
              </a:lnSpc>
              <a:spcBef>
                <a:spcPts val="4600"/>
              </a:spcBef>
              <a:buSzPct val="82000"/>
              <a:buFontTx/>
              <a:buChar char="•"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5pPr>
          </a:lstStyle>
          <a:p>
            <a:pPr lvl="0">
              <a:defRPr sz="1800"/>
            </a:pPr>
            <a:r>
              <a:rPr sz="4600"/>
              <a:t>Body Level One</a:t>
            </a:r>
          </a:p>
          <a:p>
            <a:pPr lvl="1">
              <a:defRPr sz="1800"/>
            </a:pPr>
            <a:r>
              <a:rPr sz="4600"/>
              <a:t>Body Level Two</a:t>
            </a:r>
          </a:p>
          <a:p>
            <a:pPr lvl="2">
              <a:defRPr sz="1800"/>
            </a:pPr>
            <a:r>
              <a:rPr sz="4600"/>
              <a:t>Body Level Three</a:t>
            </a:r>
          </a:p>
          <a:p>
            <a:pPr lvl="3">
              <a:defRPr sz="1800"/>
            </a:pPr>
            <a:r>
              <a:rPr sz="4600"/>
              <a:t>Body Level Four</a:t>
            </a:r>
          </a:p>
          <a:p>
            <a:pPr lvl="4">
              <a:defRPr sz="1800"/>
            </a:pPr>
            <a:r>
              <a:rPr sz="4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png" descr="Interior-Overlay.pn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548834" y="122847"/>
            <a:ext cx="10342883" cy="2439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6800" b="1">
                <a:solidFill>
                  <a:srgbClr val="404040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548834" y="2562710"/>
            <a:ext cx="10342883" cy="7190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404040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404040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404040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404040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404040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286781" y="9114112"/>
            <a:ext cx="866987" cy="3713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ctr">
            <a:spAutoFit/>
          </a:bodyPr>
          <a:lstStyle>
            <a:lvl1pPr algn="ctr" defTabSz="457200">
              <a:defRPr sz="1600" b="1">
                <a:solidFill>
                  <a:srgbClr val="808080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6.png" descr="PART Logo Trans.png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1066601" y="8664597"/>
            <a:ext cx="1626147" cy="89031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 flipV="1">
            <a:off x="1396811" y="1974813"/>
            <a:ext cx="10837334" cy="12043"/>
          </a:xfrm>
          <a:prstGeom prst="line">
            <a:avLst/>
          </a:prstGeom>
          <a:ln w="50800">
            <a:solidFill>
              <a:srgbClr val="66470A"/>
            </a:solidFill>
            <a:miter/>
          </a:ln>
        </p:spPr>
        <p:txBody>
          <a:bodyPr lIns="65023" tIns="65023" rIns="65023" bIns="65023"/>
          <a:lstStyle/>
          <a:p>
            <a:pPr lvl="0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</p:sldLayoutIdLst>
  <p:transition xmlns:p14="http://schemas.microsoft.com/office/powerpoint/2010/main" spd="med"/>
  <p:txStyles>
    <p:titleStyle>
      <a:lvl1pPr algn="ctr">
        <a:lnSpc>
          <a:spcPts val="5200"/>
        </a:lnSpc>
        <a:defRPr sz="6800" b="1">
          <a:solidFill>
            <a:srgbClr val="404040"/>
          </a:solidFill>
          <a:latin typeface="Candara"/>
          <a:ea typeface="Candara"/>
          <a:cs typeface="Candara"/>
          <a:sym typeface="Candara"/>
        </a:defRPr>
      </a:lvl1pPr>
      <a:lvl2pPr algn="ctr">
        <a:lnSpc>
          <a:spcPts val="5200"/>
        </a:lnSpc>
        <a:defRPr sz="6800" b="1">
          <a:solidFill>
            <a:srgbClr val="404040"/>
          </a:solidFill>
          <a:latin typeface="Candara"/>
          <a:ea typeface="Candara"/>
          <a:cs typeface="Candara"/>
          <a:sym typeface="Candara"/>
        </a:defRPr>
      </a:lvl2pPr>
      <a:lvl3pPr algn="ctr">
        <a:lnSpc>
          <a:spcPts val="5200"/>
        </a:lnSpc>
        <a:defRPr sz="6800" b="1">
          <a:solidFill>
            <a:srgbClr val="404040"/>
          </a:solidFill>
          <a:latin typeface="Candara"/>
          <a:ea typeface="Candara"/>
          <a:cs typeface="Candara"/>
          <a:sym typeface="Candara"/>
        </a:defRPr>
      </a:lvl3pPr>
      <a:lvl4pPr algn="ctr">
        <a:lnSpc>
          <a:spcPts val="5200"/>
        </a:lnSpc>
        <a:defRPr sz="6800" b="1">
          <a:solidFill>
            <a:srgbClr val="404040"/>
          </a:solidFill>
          <a:latin typeface="Candara"/>
          <a:ea typeface="Candara"/>
          <a:cs typeface="Candara"/>
          <a:sym typeface="Candara"/>
        </a:defRPr>
      </a:lvl4pPr>
      <a:lvl5pPr algn="ctr">
        <a:lnSpc>
          <a:spcPts val="5200"/>
        </a:lnSpc>
        <a:defRPr sz="6800" b="1">
          <a:solidFill>
            <a:srgbClr val="404040"/>
          </a:solidFill>
          <a:latin typeface="Candara"/>
          <a:ea typeface="Candara"/>
          <a:cs typeface="Candara"/>
          <a:sym typeface="Candara"/>
        </a:defRPr>
      </a:lvl5pPr>
      <a:lvl6pPr algn="ctr">
        <a:lnSpc>
          <a:spcPts val="5200"/>
        </a:lnSpc>
        <a:defRPr sz="6800" b="1">
          <a:solidFill>
            <a:srgbClr val="404040"/>
          </a:solidFill>
          <a:latin typeface="Candara"/>
          <a:ea typeface="Candara"/>
          <a:cs typeface="Candara"/>
          <a:sym typeface="Candara"/>
        </a:defRPr>
      </a:lvl6pPr>
      <a:lvl7pPr algn="ctr">
        <a:lnSpc>
          <a:spcPts val="5200"/>
        </a:lnSpc>
        <a:defRPr sz="6800" b="1">
          <a:solidFill>
            <a:srgbClr val="404040"/>
          </a:solidFill>
          <a:latin typeface="Candara"/>
          <a:ea typeface="Candara"/>
          <a:cs typeface="Candara"/>
          <a:sym typeface="Candara"/>
        </a:defRPr>
      </a:lvl7pPr>
      <a:lvl8pPr algn="ctr">
        <a:lnSpc>
          <a:spcPts val="5200"/>
        </a:lnSpc>
        <a:defRPr sz="6800" b="1">
          <a:solidFill>
            <a:srgbClr val="404040"/>
          </a:solidFill>
          <a:latin typeface="Candara"/>
          <a:ea typeface="Candara"/>
          <a:cs typeface="Candara"/>
          <a:sym typeface="Candara"/>
        </a:defRPr>
      </a:lvl8pPr>
      <a:lvl9pPr algn="ctr">
        <a:lnSpc>
          <a:spcPts val="5200"/>
        </a:lnSpc>
        <a:defRPr sz="6800" b="1">
          <a:solidFill>
            <a:srgbClr val="404040"/>
          </a:solidFill>
          <a:latin typeface="Candara"/>
          <a:ea typeface="Candara"/>
          <a:cs typeface="Candara"/>
          <a:sym typeface="Candara"/>
        </a:defRPr>
      </a:lvl9pPr>
    </p:titleStyle>
    <p:bodyStyle>
      <a:lvl1pPr marL="400314" indent="-400314">
        <a:spcBef>
          <a:spcPts val="2000"/>
        </a:spcBef>
        <a:buSzPct val="100000"/>
        <a:buFont typeface="Wingdings"/>
        <a:buChar char="⬧"/>
        <a:defRPr sz="3400">
          <a:solidFill>
            <a:srgbClr val="404040"/>
          </a:solidFill>
          <a:latin typeface="Candara"/>
          <a:ea typeface="Candara"/>
          <a:cs typeface="Candara"/>
          <a:sym typeface="Candara"/>
        </a:defRPr>
      </a:lvl1pPr>
      <a:lvl2pPr marL="738909" indent="-456334">
        <a:spcBef>
          <a:spcPts val="2000"/>
        </a:spcBef>
        <a:buSzPct val="100000"/>
        <a:buFont typeface="Wingdings"/>
        <a:buChar char="⬧"/>
        <a:defRPr sz="3400">
          <a:solidFill>
            <a:srgbClr val="404040"/>
          </a:solidFill>
          <a:latin typeface="Candara"/>
          <a:ea typeface="Candara"/>
          <a:cs typeface="Candara"/>
          <a:sym typeface="Candara"/>
        </a:defRPr>
      </a:lvl2pPr>
      <a:lvl3pPr marL="1058227" indent="-480377">
        <a:spcBef>
          <a:spcPts val="2000"/>
        </a:spcBef>
        <a:buSzPct val="100000"/>
        <a:buFont typeface="Wingdings"/>
        <a:buChar char="⬧"/>
        <a:defRPr sz="3400">
          <a:solidFill>
            <a:srgbClr val="404040"/>
          </a:solidFill>
          <a:latin typeface="Candara"/>
          <a:ea typeface="Candara"/>
          <a:cs typeface="Candara"/>
          <a:sym typeface="Candara"/>
        </a:defRPr>
      </a:lvl3pPr>
      <a:lvl4pPr marL="1394177" indent="-533752">
        <a:spcBef>
          <a:spcPts val="2000"/>
        </a:spcBef>
        <a:buSzPct val="100000"/>
        <a:buFont typeface="Wingdings"/>
        <a:buChar char="⬧"/>
        <a:defRPr sz="3400">
          <a:solidFill>
            <a:srgbClr val="404040"/>
          </a:solidFill>
          <a:latin typeface="Candara"/>
          <a:ea typeface="Candara"/>
          <a:cs typeface="Candara"/>
          <a:sym typeface="Candara"/>
        </a:defRPr>
      </a:lvl4pPr>
      <a:lvl5pPr marL="1676752" indent="-533752">
        <a:spcBef>
          <a:spcPts val="2000"/>
        </a:spcBef>
        <a:buSzPct val="100000"/>
        <a:buFont typeface="Wingdings"/>
        <a:buChar char="⬧"/>
        <a:defRPr sz="3400">
          <a:solidFill>
            <a:srgbClr val="404040"/>
          </a:solidFill>
          <a:latin typeface="Candara"/>
          <a:ea typeface="Candara"/>
          <a:cs typeface="Candara"/>
          <a:sym typeface="Candara"/>
        </a:defRPr>
      </a:lvl5pPr>
      <a:lvl6pPr marL="1968147" indent="-545747">
        <a:spcBef>
          <a:spcPts val="2000"/>
        </a:spcBef>
        <a:buSzPct val="100000"/>
        <a:buFont typeface="Wingdings"/>
        <a:buChar char="⬧"/>
        <a:defRPr sz="3400">
          <a:solidFill>
            <a:srgbClr val="404040"/>
          </a:solidFill>
          <a:latin typeface="Candara"/>
          <a:ea typeface="Candara"/>
          <a:cs typeface="Candara"/>
          <a:sym typeface="Candara"/>
        </a:defRPr>
      </a:lvl6pPr>
      <a:lvl7pPr marL="2257072" indent="-545747">
        <a:spcBef>
          <a:spcPts val="2000"/>
        </a:spcBef>
        <a:buSzPct val="100000"/>
        <a:buFont typeface="Wingdings"/>
        <a:buChar char="⬧"/>
        <a:defRPr sz="3400">
          <a:solidFill>
            <a:srgbClr val="404040"/>
          </a:solidFill>
          <a:latin typeface="Candara"/>
          <a:ea typeface="Candara"/>
          <a:cs typeface="Candara"/>
          <a:sym typeface="Candara"/>
        </a:defRPr>
      </a:lvl7pPr>
      <a:lvl8pPr marL="2547585" indent="-545747">
        <a:spcBef>
          <a:spcPts val="2000"/>
        </a:spcBef>
        <a:buSzPct val="100000"/>
        <a:buFont typeface="Wingdings"/>
        <a:buChar char="⬧"/>
        <a:defRPr sz="3400">
          <a:solidFill>
            <a:srgbClr val="404040"/>
          </a:solidFill>
          <a:latin typeface="Candara"/>
          <a:ea typeface="Candara"/>
          <a:cs typeface="Candara"/>
          <a:sym typeface="Candara"/>
        </a:defRPr>
      </a:lvl8pPr>
      <a:lvl9pPr marL="2828572" indent="-545747">
        <a:spcBef>
          <a:spcPts val="2000"/>
        </a:spcBef>
        <a:buSzPct val="100000"/>
        <a:buFont typeface="Wingdings"/>
        <a:buChar char="⬧"/>
        <a:defRPr sz="3400">
          <a:solidFill>
            <a:srgbClr val="404040"/>
          </a:solidFill>
          <a:latin typeface="Candara"/>
          <a:ea typeface="Candara"/>
          <a:cs typeface="Candara"/>
          <a:sym typeface="Candara"/>
        </a:defRPr>
      </a:lvl9pPr>
    </p:bodyStyle>
    <p:otherStyle>
      <a:lvl1pPr algn="ctr" defTabSz="457200">
        <a:defRPr sz="1600" b="1">
          <a:solidFill>
            <a:schemeClr val="tx1"/>
          </a:solidFill>
          <a:latin typeface="+mn-lt"/>
          <a:ea typeface="+mn-ea"/>
          <a:cs typeface="+mn-cs"/>
          <a:sym typeface="Candara"/>
        </a:defRPr>
      </a:lvl1pPr>
      <a:lvl2pPr indent="457200" algn="ctr" defTabSz="457200">
        <a:defRPr sz="1600" b="1">
          <a:solidFill>
            <a:schemeClr val="tx1"/>
          </a:solidFill>
          <a:latin typeface="+mn-lt"/>
          <a:ea typeface="+mn-ea"/>
          <a:cs typeface="+mn-cs"/>
          <a:sym typeface="Candara"/>
        </a:defRPr>
      </a:lvl2pPr>
      <a:lvl3pPr indent="914400" algn="ctr" defTabSz="457200">
        <a:defRPr sz="1600" b="1">
          <a:solidFill>
            <a:schemeClr val="tx1"/>
          </a:solidFill>
          <a:latin typeface="+mn-lt"/>
          <a:ea typeface="+mn-ea"/>
          <a:cs typeface="+mn-cs"/>
          <a:sym typeface="Candara"/>
        </a:defRPr>
      </a:lvl3pPr>
      <a:lvl4pPr indent="1371600" algn="ctr" defTabSz="457200">
        <a:defRPr sz="1600" b="1">
          <a:solidFill>
            <a:schemeClr val="tx1"/>
          </a:solidFill>
          <a:latin typeface="+mn-lt"/>
          <a:ea typeface="+mn-ea"/>
          <a:cs typeface="+mn-cs"/>
          <a:sym typeface="Candara"/>
        </a:defRPr>
      </a:lvl4pPr>
      <a:lvl5pPr indent="1828800" algn="ctr" defTabSz="457200">
        <a:defRPr sz="1600" b="1">
          <a:solidFill>
            <a:schemeClr val="tx1"/>
          </a:solidFill>
          <a:latin typeface="+mn-lt"/>
          <a:ea typeface="+mn-ea"/>
          <a:cs typeface="+mn-cs"/>
          <a:sym typeface="Candara"/>
        </a:defRPr>
      </a:lvl5pPr>
      <a:lvl6pPr indent="2286000" algn="ctr" defTabSz="457200">
        <a:defRPr sz="1600" b="1">
          <a:solidFill>
            <a:schemeClr val="tx1"/>
          </a:solidFill>
          <a:latin typeface="+mn-lt"/>
          <a:ea typeface="+mn-ea"/>
          <a:cs typeface="+mn-cs"/>
          <a:sym typeface="Candara"/>
        </a:defRPr>
      </a:lvl6pPr>
      <a:lvl7pPr indent="2743200" algn="ctr" defTabSz="457200">
        <a:defRPr sz="1600" b="1">
          <a:solidFill>
            <a:schemeClr val="tx1"/>
          </a:solidFill>
          <a:latin typeface="+mn-lt"/>
          <a:ea typeface="+mn-ea"/>
          <a:cs typeface="+mn-cs"/>
          <a:sym typeface="Candara"/>
        </a:defRPr>
      </a:lvl7pPr>
      <a:lvl8pPr indent="3200400" algn="ctr" defTabSz="457200">
        <a:defRPr sz="1600" b="1">
          <a:solidFill>
            <a:schemeClr val="tx1"/>
          </a:solidFill>
          <a:latin typeface="+mn-lt"/>
          <a:ea typeface="+mn-ea"/>
          <a:cs typeface="+mn-cs"/>
          <a:sym typeface="Candara"/>
        </a:defRPr>
      </a:lvl8pPr>
      <a:lvl9pPr indent="3657600" algn="ctr" defTabSz="457200">
        <a:defRPr sz="1600" b="1">
          <a:solidFill>
            <a:schemeClr val="tx1"/>
          </a:solid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Relationship Id="rId3" Type="http://schemas.openxmlformats.org/officeDocument/2006/relationships/image" Target="../media/image30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350291" y="5328590"/>
            <a:ext cx="12304218" cy="2365567"/>
          </a:xfrm>
          <a:prstGeom prst="rect">
            <a:avLst/>
          </a:prstGeom>
        </p:spPr>
        <p:txBody>
          <a:bodyPr/>
          <a:lstStyle/>
          <a:p>
            <a:pPr lvl="0" defTabSz="356362">
              <a:defRPr sz="1800" cap="none"/>
            </a:pPr>
            <a:r>
              <a:rPr sz="4819" cap="all">
                <a:latin typeface="Gill Sans SemiBold"/>
                <a:ea typeface="Gill Sans SemiBold"/>
                <a:cs typeface="Gill Sans SemiBold"/>
                <a:sym typeface="Gill Sans SemiBold"/>
              </a:rPr>
              <a:t>Precision Frequency Measurement,</a:t>
            </a:r>
          </a:p>
          <a:p>
            <a:pPr lvl="0" defTabSz="356362">
              <a:defRPr sz="1800" cap="none"/>
            </a:pPr>
            <a:r>
              <a:rPr sz="4819" cap="all">
                <a:latin typeface="Gill Sans SemiBold"/>
                <a:ea typeface="Gill Sans SemiBold"/>
                <a:cs typeface="Gill Sans SemiBold"/>
                <a:sym typeface="Gill Sans SemiBold"/>
              </a:rPr>
              <a:t>Transceiver Calibration,</a:t>
            </a:r>
          </a:p>
          <a:p>
            <a:pPr lvl="0" defTabSz="356362">
              <a:defRPr sz="1800" cap="none"/>
            </a:pPr>
            <a:r>
              <a:rPr sz="4819" cap="all">
                <a:latin typeface="Gill Sans SemiBold"/>
                <a:ea typeface="Gill Sans SemiBold"/>
                <a:cs typeface="Gill Sans SemiBold"/>
                <a:sym typeface="Gill Sans SemiBold"/>
              </a:rPr>
              <a:t>And The frequency measuring Test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1270000" y="7851140"/>
            <a:ext cx="10464800" cy="1130301"/>
          </a:xfrm>
          <a:prstGeom prst="rect">
            <a:avLst/>
          </a:prstGeom>
        </p:spPr>
        <p:txBody>
          <a:bodyPr/>
          <a:lstStyle/>
          <a:p>
            <a:pPr lvl="0" defTabSz="543305">
              <a:defRPr sz="1800">
                <a:solidFill>
                  <a:srgbClr val="000000"/>
                </a:solidFill>
              </a:defRPr>
            </a:pPr>
            <a:r>
              <a:rPr sz="3534"/>
              <a:t>George,  K1IG</a:t>
            </a:r>
          </a:p>
          <a:p>
            <a:pPr lvl="0" defTabSz="543305">
              <a:defRPr sz="1800">
                <a:solidFill>
                  <a:srgbClr val="000000"/>
                </a:solidFill>
              </a:defRPr>
            </a:pPr>
            <a:r>
              <a:rPr sz="3534">
                <a:latin typeface="Courier New"/>
                <a:ea typeface="Courier New"/>
                <a:cs typeface="Courier New"/>
                <a:sym typeface="Courier New"/>
              </a:rPr>
              <a:t>K1IG@arrl.net</a:t>
            </a:r>
          </a:p>
        </p:txBody>
      </p:sp>
      <p:pic>
        <p:nvPicPr>
          <p:cNvPr id="8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9873" y="81279"/>
            <a:ext cx="4205054" cy="5090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pecLab Basic.jpg"/>
          <p:cNvPicPr/>
          <p:nvPr/>
        </p:nvPicPr>
        <p:blipFill>
          <a:blip r:embed="rId2">
            <a:extLst/>
          </a:blip>
          <a:srcRect b="10265"/>
          <a:stretch>
            <a:fillRect/>
          </a:stretch>
        </p:blipFill>
        <p:spPr>
          <a:xfrm>
            <a:off x="0" y="1468259"/>
            <a:ext cx="13004800" cy="49667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528862"/>
          </a:xfrm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7200" cap="all"/>
              <a:t>Spectrum Lab setup</a:t>
            </a:r>
          </a:p>
        </p:txBody>
      </p:sp>
      <p:pic>
        <p:nvPicPr>
          <p:cNvPr id="153" name="SL_Setup.jpg"/>
          <p:cNvPicPr/>
          <p:nvPr/>
        </p:nvPicPr>
        <p:blipFill>
          <a:blip r:embed="rId3">
            <a:extLst/>
          </a:blip>
          <a:srcRect r="36082" b="21613"/>
          <a:stretch>
            <a:fillRect/>
          </a:stretch>
        </p:blipFill>
        <p:spPr>
          <a:xfrm>
            <a:off x="5375374" y="3884612"/>
            <a:ext cx="6997254" cy="56146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" name="Group 157"/>
          <p:cNvGrpSpPr/>
          <p:nvPr/>
        </p:nvGrpSpPr>
        <p:grpSpPr>
          <a:xfrm>
            <a:off x="165100" y="4802385"/>
            <a:ext cx="8588723" cy="4214615"/>
            <a:chOff x="0" y="0"/>
            <a:chExt cx="8588722" cy="4214614"/>
          </a:xfrm>
        </p:grpSpPr>
        <p:sp>
          <p:nvSpPr>
            <p:cNvPr id="154" name="Shape 154"/>
            <p:cNvSpPr/>
            <p:nvPr/>
          </p:nvSpPr>
          <p:spPr>
            <a:xfrm>
              <a:off x="0" y="2030214"/>
              <a:ext cx="4529535" cy="218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Try these settings.  If the display freezes, reduce them.  Accuracy will suffer.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6746527" y="0"/>
              <a:ext cx="1842196" cy="92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0" cap="flat">
              <a:solidFill>
                <a:srgbClr val="E0266A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535353"/>
                  </a:solidFill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flipV="1">
              <a:off x="4533899" y="752648"/>
              <a:ext cx="2380557" cy="1767384"/>
            </a:xfrm>
            <a:prstGeom prst="line">
              <a:avLst/>
            </a:prstGeom>
            <a:noFill/>
            <a:ln w="63500" cap="flat">
              <a:solidFill>
                <a:srgbClr val="E1339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535353"/>
                  </a:solidFill>
                </a:defRPr>
              </a:pPr>
              <a:endParaRPr/>
            </a:p>
          </p:txBody>
        </p:sp>
      </p:grpSp>
      <p:sp>
        <p:nvSpPr>
          <p:cNvPr id="158" name="Shape 158"/>
          <p:cNvSpPr/>
          <p:nvPr/>
        </p:nvSpPr>
        <p:spPr>
          <a:xfrm>
            <a:off x="9282608" y="4422874"/>
            <a:ext cx="1105993" cy="425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D52459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722808" y="1705074"/>
            <a:ext cx="1105993" cy="425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D52459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9151391" y="4880074"/>
            <a:ext cx="2775249" cy="523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D52459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Shape 161"/>
          <p:cNvSpPr/>
          <p:nvPr/>
        </p:nvSpPr>
        <p:spPr>
          <a:xfrm rot="21588417">
            <a:off x="9203605" y="8940994"/>
            <a:ext cx="993893" cy="439241"/>
          </a:xfrm>
          <a:prstGeom prst="rect">
            <a:avLst/>
          </a:prstGeom>
          <a:ln w="50800">
            <a:solidFill>
              <a:srgbClr val="EB3D4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2" animBg="1" advAuto="0"/>
      <p:bldP spid="160" grpId="1" animBg="1" advAuto="0"/>
      <p:bldP spid="161" grpId="3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528862"/>
          </a:xfrm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7200" cap="all"/>
              <a:t>W W V</a:t>
            </a:r>
          </a:p>
        </p:txBody>
      </p:sp>
      <p:pic>
        <p:nvPicPr>
          <p:cNvPr id="16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14376"/>
            <a:ext cx="13004801" cy="78333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355600" y="12700"/>
            <a:ext cx="12293600" cy="1528862"/>
          </a:xfrm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7200" cap="all"/>
              <a:t>Computer Calibration</a:t>
            </a:r>
          </a:p>
        </p:txBody>
      </p:sp>
      <p:pic>
        <p:nvPicPr>
          <p:cNvPr id="167" name="slbere.jpg"/>
          <p:cNvPicPr/>
          <p:nvPr/>
        </p:nvPicPr>
        <p:blipFill>
          <a:blip r:embed="rId2">
            <a:extLst/>
          </a:blip>
          <a:srcRect r="29277" b="44162"/>
          <a:stretch>
            <a:fillRect/>
          </a:stretch>
        </p:blipFill>
        <p:spPr>
          <a:xfrm>
            <a:off x="18626" y="1318114"/>
            <a:ext cx="10063106" cy="3381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sl_corrrection.jpg"/>
          <p:cNvPicPr/>
          <p:nvPr/>
        </p:nvPicPr>
        <p:blipFill>
          <a:blip r:embed="rId3">
            <a:extLst/>
          </a:blip>
          <a:srcRect r="13882" b="13449"/>
          <a:stretch>
            <a:fillRect/>
          </a:stretch>
        </p:blipFill>
        <p:spPr>
          <a:xfrm>
            <a:off x="5942508" y="4072185"/>
            <a:ext cx="6999636" cy="5627887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275699" y="4675108"/>
            <a:ext cx="5556938" cy="5052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7504" lvl="0" indent="-407504">
              <a:lnSpc>
                <a:spcPct val="120000"/>
              </a:lnSpc>
              <a:buClr>
                <a:srgbClr val="535353"/>
              </a:buClr>
              <a:buSzPct val="82000"/>
              <a:buChar char="•"/>
              <a:defRPr sz="1800"/>
            </a:pPr>
            <a:r>
              <a:rPr sz="3600"/>
              <a:t>2-3 hour warm-up</a:t>
            </a:r>
          </a:p>
          <a:p>
            <a:pPr marL="407504" lvl="0" indent="-407504">
              <a:lnSpc>
                <a:spcPct val="120000"/>
              </a:lnSpc>
              <a:buClr>
                <a:srgbClr val="535353"/>
              </a:buClr>
              <a:buSzPct val="82000"/>
              <a:buChar char="•"/>
              <a:defRPr sz="1800"/>
            </a:pPr>
            <a:r>
              <a:rPr sz="3600"/>
              <a:t>Tune to any W W V in AM mode</a:t>
            </a:r>
          </a:p>
          <a:p>
            <a:pPr marL="407504" lvl="0" indent="-407504">
              <a:lnSpc>
                <a:spcPct val="120000"/>
              </a:lnSpc>
              <a:buClr>
                <a:srgbClr val="535353"/>
              </a:buClr>
              <a:buSzPct val="82000"/>
              <a:buChar char="•"/>
              <a:defRPr sz="1800"/>
            </a:pPr>
            <a:r>
              <a:rPr sz="3600"/>
              <a:t>Measure frequency during 600 Hz tone</a:t>
            </a:r>
          </a:p>
          <a:p>
            <a:pPr marL="407504" lvl="0" indent="-407504">
              <a:lnSpc>
                <a:spcPct val="120000"/>
              </a:lnSpc>
              <a:buClr>
                <a:srgbClr val="535353"/>
              </a:buClr>
              <a:buSzPct val="82000"/>
              <a:buChar char="•"/>
              <a:defRPr sz="1800"/>
            </a:pPr>
            <a:r>
              <a:rPr sz="3600"/>
              <a:t>Apply correction</a:t>
            </a:r>
          </a:p>
          <a:p>
            <a:pPr lvl="0" algn="ctr">
              <a:lnSpc>
                <a:spcPct val="120000"/>
              </a:lnSpc>
              <a:defRPr sz="1800"/>
            </a:pPr>
            <a:r>
              <a:rPr sz="3600">
                <a:solidFill>
                  <a:srgbClr val="EB3D44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Avoid sunrise/sunset times (WWV Doppler)</a:t>
            </a:r>
          </a:p>
        </p:txBody>
      </p:sp>
      <p:grpSp>
        <p:nvGrpSpPr>
          <p:cNvPr id="172" name="Group 172"/>
          <p:cNvGrpSpPr/>
          <p:nvPr/>
        </p:nvGrpSpPr>
        <p:grpSpPr>
          <a:xfrm>
            <a:off x="9842500" y="5243462"/>
            <a:ext cx="1562100" cy="647701"/>
            <a:chOff x="0" y="0"/>
            <a:chExt cx="1562100" cy="647700"/>
          </a:xfrm>
        </p:grpSpPr>
        <p:sp>
          <p:nvSpPr>
            <p:cNvPr id="170" name="Shape 170"/>
            <p:cNvSpPr/>
            <p:nvPr/>
          </p:nvSpPr>
          <p:spPr>
            <a:xfrm>
              <a:off x="292100" y="140394"/>
              <a:ext cx="1270000" cy="392312"/>
            </a:xfrm>
            <a:prstGeom prst="rightArrow">
              <a:avLst>
                <a:gd name="adj1" fmla="val 32000"/>
                <a:gd name="adj2" fmla="val 207183"/>
              </a:avLst>
            </a:prstGeom>
            <a:solidFill>
              <a:srgbClr val="AB180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0" y="0"/>
              <a:ext cx="35562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AD426E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AD426E"/>
                  </a:solidFill>
                </a:rPr>
                <a:t>1</a:t>
              </a:r>
            </a:p>
          </p:txBody>
        </p:sp>
      </p:grpSp>
      <p:grpSp>
        <p:nvGrpSpPr>
          <p:cNvPr id="175" name="Group 175"/>
          <p:cNvGrpSpPr/>
          <p:nvPr/>
        </p:nvGrpSpPr>
        <p:grpSpPr>
          <a:xfrm>
            <a:off x="9842500" y="5715694"/>
            <a:ext cx="1562100" cy="647701"/>
            <a:chOff x="0" y="0"/>
            <a:chExt cx="1562100" cy="647700"/>
          </a:xfrm>
        </p:grpSpPr>
        <p:sp>
          <p:nvSpPr>
            <p:cNvPr id="173" name="Shape 173"/>
            <p:cNvSpPr/>
            <p:nvPr/>
          </p:nvSpPr>
          <p:spPr>
            <a:xfrm>
              <a:off x="292100" y="127694"/>
              <a:ext cx="1270000" cy="392312"/>
            </a:xfrm>
            <a:prstGeom prst="rightArrow">
              <a:avLst>
                <a:gd name="adj1" fmla="val 32000"/>
                <a:gd name="adj2" fmla="val 207183"/>
              </a:avLst>
            </a:prstGeom>
            <a:solidFill>
              <a:srgbClr val="AB180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0" y="0"/>
              <a:ext cx="35562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AD426E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AD426E"/>
                  </a:solidFill>
                </a:rPr>
                <a:t>2</a:t>
              </a:r>
            </a:p>
          </p:txBody>
        </p:sp>
      </p:grpSp>
      <p:sp>
        <p:nvSpPr>
          <p:cNvPr id="176" name="Shape 176"/>
          <p:cNvSpPr/>
          <p:nvPr/>
        </p:nvSpPr>
        <p:spPr>
          <a:xfrm>
            <a:off x="10679608" y="4587974"/>
            <a:ext cx="1105993" cy="425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5236A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79" name="Group 179"/>
          <p:cNvGrpSpPr/>
          <p:nvPr/>
        </p:nvGrpSpPr>
        <p:grpSpPr>
          <a:xfrm>
            <a:off x="10927080" y="6089650"/>
            <a:ext cx="1754466" cy="647701"/>
            <a:chOff x="0" y="0"/>
            <a:chExt cx="1754465" cy="647700"/>
          </a:xfrm>
        </p:grpSpPr>
        <p:sp>
          <p:nvSpPr>
            <p:cNvPr id="177" name="Shape 177"/>
            <p:cNvSpPr/>
            <p:nvPr/>
          </p:nvSpPr>
          <p:spPr>
            <a:xfrm>
              <a:off x="0" y="0"/>
              <a:ext cx="35562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AD426E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AD426E"/>
                  </a:solidFill>
                </a:rPr>
                <a:t>3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345440" y="125015"/>
              <a:ext cx="1409026" cy="423070"/>
            </a:xfrm>
            <a:prstGeom prst="rect">
              <a:avLst/>
            </a:prstGeom>
            <a:noFill/>
            <a:ln w="50800" cap="flat">
              <a:solidFill>
                <a:srgbClr val="EB3D4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82" name="Group 182"/>
          <p:cNvGrpSpPr/>
          <p:nvPr/>
        </p:nvGrpSpPr>
        <p:grpSpPr>
          <a:xfrm>
            <a:off x="9403080" y="9018607"/>
            <a:ext cx="1374276" cy="647701"/>
            <a:chOff x="0" y="0"/>
            <a:chExt cx="1374274" cy="647700"/>
          </a:xfrm>
        </p:grpSpPr>
        <p:sp>
          <p:nvSpPr>
            <p:cNvPr id="180" name="Shape 180"/>
            <p:cNvSpPr/>
            <p:nvPr/>
          </p:nvSpPr>
          <p:spPr>
            <a:xfrm>
              <a:off x="0" y="0"/>
              <a:ext cx="35562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AD426E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AD426E"/>
                  </a:solidFill>
                </a:rPr>
                <a:t>4</a:t>
              </a:r>
            </a:p>
          </p:txBody>
        </p:sp>
        <p:sp>
          <p:nvSpPr>
            <p:cNvPr id="181" name="Shape 181"/>
            <p:cNvSpPr/>
            <p:nvPr/>
          </p:nvSpPr>
          <p:spPr>
            <a:xfrm rot="21588417">
              <a:off x="379645" y="125586"/>
              <a:ext cx="993893" cy="439242"/>
            </a:xfrm>
            <a:prstGeom prst="rect">
              <a:avLst/>
            </a:prstGeom>
            <a:noFill/>
            <a:ln w="50800" cap="flat">
              <a:solidFill>
                <a:srgbClr val="EB3D4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animBg="1" advAuto="0"/>
      <p:bldP spid="172" grpId="3" animBg="1" advAuto="0"/>
      <p:bldP spid="175" grpId="4" animBg="1" advAuto="0"/>
      <p:bldP spid="176" grpId="2" animBg="1" advAuto="0"/>
      <p:bldP spid="179" grpId="5" animBg="1" advAuto="0"/>
      <p:bldP spid="182" grpId="6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l_corrected.jpg"/>
          <p:cNvPicPr/>
          <p:nvPr/>
        </p:nvPicPr>
        <p:blipFill>
          <a:blip r:embed="rId2">
            <a:extLst/>
          </a:blip>
          <a:srcRect t="229" r="15483" b="28782"/>
          <a:stretch>
            <a:fillRect/>
          </a:stretch>
        </p:blipFill>
        <p:spPr>
          <a:xfrm>
            <a:off x="47277" y="1364774"/>
            <a:ext cx="10991256" cy="392912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355600" y="12700"/>
            <a:ext cx="12293600" cy="1528862"/>
          </a:xfrm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7200" cap="all"/>
              <a:t>Computer Calibration</a:t>
            </a:r>
          </a:p>
        </p:txBody>
      </p:sp>
      <p:sp>
        <p:nvSpPr>
          <p:cNvPr id="186" name="Shape 186"/>
          <p:cNvSpPr/>
          <p:nvPr/>
        </p:nvSpPr>
        <p:spPr>
          <a:xfrm>
            <a:off x="1682204" y="5905500"/>
            <a:ext cx="996019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 lvl="0">
              <a:defRPr sz="1800"/>
            </a:pPr>
            <a:r>
              <a:rPr sz="4900"/>
              <a:t>After calibration, we’re within 0.0023 Hz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 idx="4294967295"/>
          </p:nvPr>
        </p:nvSpPr>
        <p:spPr>
          <a:xfrm>
            <a:off x="355600" y="12700"/>
            <a:ext cx="12293600" cy="1528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4200">
              <a:lnSpc>
                <a:spcPct val="100000"/>
              </a:lnSpc>
              <a:defRPr sz="7200" b="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/>
            </a:pPr>
            <a:r>
              <a:rPr sz="7200" cap="all"/>
              <a:t>Rig Calibration</a:t>
            </a:r>
          </a:p>
        </p:txBody>
      </p:sp>
      <p:sp>
        <p:nvSpPr>
          <p:cNvPr id="189" name="Shape 189"/>
          <p:cNvSpPr/>
          <p:nvPr/>
        </p:nvSpPr>
        <p:spPr>
          <a:xfrm>
            <a:off x="577510" y="1148079"/>
            <a:ext cx="10962980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6104" lvl="0" indent="-636104">
              <a:buSzPct val="100000"/>
              <a:buAutoNum type="arabicPeriod"/>
              <a:defRPr sz="1800"/>
            </a:pPr>
            <a:r>
              <a:rPr sz="4200"/>
              <a:t>Set rig to USB</a:t>
            </a:r>
          </a:p>
          <a:p>
            <a:pPr marL="636104" lvl="0" indent="-636104">
              <a:buSzPct val="100000"/>
              <a:buAutoNum type="arabicPeriod"/>
              <a:defRPr sz="1800"/>
            </a:pPr>
            <a:r>
              <a:rPr sz="4200"/>
              <a:t>Tune to 15 MHz  W W V</a:t>
            </a:r>
          </a:p>
          <a:p>
            <a:pPr marL="636104" lvl="0" indent="-636104">
              <a:buSzPct val="100000"/>
              <a:buAutoNum type="arabicPeriod"/>
              <a:defRPr sz="1800"/>
            </a:pPr>
            <a:r>
              <a:rPr sz="4200"/>
              <a:t>Re-tune to 14,999.400 KHz = W W V - 600 Hz</a:t>
            </a:r>
          </a:p>
          <a:p>
            <a:pPr marL="742121" lvl="0" indent="-742121">
              <a:buSzPct val="100000"/>
              <a:buAutoNum type="arabicPeriod" startAt="4"/>
              <a:defRPr sz="1800"/>
            </a:pPr>
            <a:r>
              <a:rPr sz="4200"/>
              <a:t>Measure the frequency of the carrier</a:t>
            </a:r>
          </a:p>
          <a:p>
            <a:pPr marL="742121" lvl="0" indent="-742121">
              <a:buSzPct val="100000"/>
              <a:buAutoNum type="arabicPeriod" startAt="4"/>
              <a:defRPr sz="1800"/>
            </a:pPr>
            <a:r>
              <a:rPr sz="4200"/>
              <a:t>Adjust your rig (if possible) to center the carrier at 600 Hz — consult manual</a:t>
            </a:r>
          </a:p>
        </p:txBody>
      </p:sp>
      <p:pic>
        <p:nvPicPr>
          <p:cNvPr id="19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64730" y="7389973"/>
            <a:ext cx="5092928" cy="925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2544" y="5271000"/>
            <a:ext cx="9675967" cy="3710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sl_rig.jpg"/>
          <p:cNvPicPr/>
          <p:nvPr/>
        </p:nvPicPr>
        <p:blipFill>
          <a:blip r:embed="rId4">
            <a:extLst/>
          </a:blip>
          <a:srcRect t="1284" r="24476" b="13786"/>
          <a:stretch>
            <a:fillRect/>
          </a:stretch>
        </p:blipFill>
        <p:spPr>
          <a:xfrm>
            <a:off x="1335833" y="4883626"/>
            <a:ext cx="9821744" cy="4700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2" animBg="1" advAuto="0"/>
      <p:bldP spid="191" grpId="1" animBg="1" advAuto="0"/>
      <p:bldP spid="192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419594" y="7078979"/>
            <a:ext cx="11711388" cy="2174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75421" lvl="0" indent="-475421">
              <a:lnSpc>
                <a:spcPct val="120000"/>
              </a:lnSpc>
              <a:buClr>
                <a:srgbClr val="535353"/>
              </a:buClr>
              <a:buSzPct val="82000"/>
              <a:buChar char="•"/>
              <a:defRPr sz="1800"/>
            </a:pPr>
            <a:r>
              <a:rPr sz="4200"/>
              <a:t>Measure all W W V and CHU frequencies (-600 Hz)</a:t>
            </a:r>
          </a:p>
          <a:p>
            <a:pPr marL="475421" lvl="0" indent="-475421">
              <a:lnSpc>
                <a:spcPct val="120000"/>
              </a:lnSpc>
              <a:buClr>
                <a:srgbClr val="535353"/>
              </a:buClr>
              <a:buSzPct val="82000"/>
              <a:buChar char="•"/>
              <a:defRPr sz="1800"/>
            </a:pPr>
            <a:r>
              <a:rPr sz="4200"/>
              <a:t>Make a correction chart based on WWV and CHU measurements</a:t>
            </a:r>
          </a:p>
        </p:txBody>
      </p:sp>
      <p:sp>
        <p:nvSpPr>
          <p:cNvPr id="195" name="Shape 195"/>
          <p:cNvSpPr>
            <a:spLocks noGrp="1"/>
          </p:cNvSpPr>
          <p:nvPr>
            <p:ph type="title" idx="4294967295"/>
          </p:nvPr>
        </p:nvSpPr>
        <p:spPr>
          <a:xfrm>
            <a:off x="355600" y="12700"/>
            <a:ext cx="12293600" cy="1528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4200">
              <a:lnSpc>
                <a:spcPct val="100000"/>
              </a:lnSpc>
              <a:defRPr sz="7200" b="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/>
            </a:pPr>
            <a:r>
              <a:rPr sz="7200" cap="all"/>
              <a:t>Rig Calibration</a:t>
            </a:r>
          </a:p>
        </p:txBody>
      </p:sp>
      <p:pic>
        <p:nvPicPr>
          <p:cNvPr id="19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4104" y="1266997"/>
            <a:ext cx="9636592" cy="55516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creen Shot 2015-04-16 at 11.10.01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" y="1400546"/>
            <a:ext cx="13004801" cy="8359609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>
            <a:spLocks noGrp="1"/>
          </p:cNvSpPr>
          <p:nvPr>
            <p:ph type="title" idx="4294967295"/>
          </p:nvPr>
        </p:nvSpPr>
        <p:spPr>
          <a:xfrm>
            <a:off x="355600" y="12700"/>
            <a:ext cx="12293600" cy="1528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4200">
              <a:lnSpc>
                <a:spcPct val="100000"/>
              </a:lnSpc>
              <a:defRPr sz="7200" b="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/>
            </a:pPr>
            <a:r>
              <a:rPr sz="7200" cap="all"/>
              <a:t>fldigi</a:t>
            </a:r>
          </a:p>
        </p:txBody>
      </p:sp>
      <p:sp>
        <p:nvSpPr>
          <p:cNvPr id="200" name="Shape 200"/>
          <p:cNvSpPr/>
          <p:nvPr/>
        </p:nvSpPr>
        <p:spPr>
          <a:xfrm>
            <a:off x="3810000" y="4248150"/>
            <a:ext cx="7227653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Ref: FLDIGI Users Manual - Operating</a:t>
            </a:r>
          </a:p>
          <a:p>
            <a:pPr marL="928204" lvl="1" indent="-407504">
              <a:buClr>
                <a:srgbClr val="535353"/>
              </a:buClr>
              <a:buSzPct val="82000"/>
              <a:buChar char="•"/>
              <a:defRPr sz="1800"/>
            </a:pPr>
            <a:r>
              <a:rPr sz="3600"/>
              <a:t>Digiscope Display - W W V mode</a:t>
            </a:r>
          </a:p>
          <a:p>
            <a:pPr marL="928204" lvl="1" indent="-407504">
              <a:buClr>
                <a:srgbClr val="535353"/>
              </a:buClr>
              <a:buSzPct val="82000"/>
              <a:buChar char="•"/>
              <a:defRPr sz="1800"/>
            </a:pPr>
            <a:r>
              <a:rPr sz="3600"/>
              <a:t>Frequency Analyzer (v. 3.21)</a:t>
            </a:r>
          </a:p>
        </p:txBody>
      </p:sp>
      <p:grpSp>
        <p:nvGrpSpPr>
          <p:cNvPr id="203" name="Group 203"/>
          <p:cNvGrpSpPr/>
          <p:nvPr/>
        </p:nvGrpSpPr>
        <p:grpSpPr>
          <a:xfrm>
            <a:off x="483992" y="1679580"/>
            <a:ext cx="12011416" cy="7366309"/>
            <a:chOff x="0" y="0"/>
            <a:chExt cx="12011415" cy="7366308"/>
          </a:xfrm>
        </p:grpSpPr>
        <p:pic>
          <p:nvPicPr>
            <p:cNvPr id="201" name="Screen Shot 2015-04-19 at 9.10.20 A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011416" cy="7366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" name="Shape 202"/>
            <p:cNvSpPr/>
            <p:nvPr/>
          </p:nvSpPr>
          <p:spPr>
            <a:xfrm>
              <a:off x="3326007" y="2568569"/>
              <a:ext cx="7227654" cy="166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Ref: FLDIGI Users Manual - Operating</a:t>
              </a:r>
            </a:p>
            <a:p>
              <a:pPr marL="928204" lvl="1" indent="-407504">
                <a:buClr>
                  <a:srgbClr val="535353"/>
                </a:buClr>
                <a:buSzPct val="82000"/>
                <a:buChar char="•"/>
                <a:defRPr sz="1800"/>
              </a:pPr>
              <a:r>
                <a:rPr sz="3600"/>
                <a:t>Digiscope Display - W W V mode</a:t>
              </a:r>
            </a:p>
            <a:p>
              <a:pPr marL="928204" lvl="1" indent="-407504">
                <a:buClr>
                  <a:srgbClr val="535353"/>
                </a:buClr>
                <a:buSzPct val="82000"/>
                <a:buChar char="•"/>
                <a:defRPr sz="1800"/>
              </a:pPr>
              <a:r>
                <a:rPr sz="3600"/>
                <a:t>Frequency Analyzer (v. 3.21)</a:t>
              </a:r>
            </a:p>
          </p:txBody>
        </p:sp>
      </p:grpSp>
      <p:sp>
        <p:nvSpPr>
          <p:cNvPr id="204" name="Shape 204"/>
          <p:cNvSpPr/>
          <p:nvPr/>
        </p:nvSpPr>
        <p:spPr>
          <a:xfrm>
            <a:off x="723820" y="4511992"/>
            <a:ext cx="986434" cy="572850"/>
          </a:xfrm>
          <a:prstGeom prst="roundRect">
            <a:avLst>
              <a:gd name="adj" fmla="val 33255"/>
            </a:avLst>
          </a:prstGeom>
          <a:ln w="50800">
            <a:solidFill>
              <a:srgbClr val="EB3D4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10939462" y="7373540"/>
            <a:ext cx="1414543" cy="1478063"/>
          </a:xfrm>
          <a:prstGeom prst="roundRect">
            <a:avLst>
              <a:gd name="adj" fmla="val 13467"/>
            </a:avLst>
          </a:prstGeom>
          <a:ln w="76200">
            <a:solidFill>
              <a:srgbClr val="EB3D44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1" animBg="1" advAuto="0"/>
      <p:bldP spid="204" grpId="2" animBg="1" advAuto="0"/>
      <p:bldP spid="205" grpId="3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 idx="4294967295"/>
          </p:nvPr>
        </p:nvSpPr>
        <p:spPr>
          <a:xfrm>
            <a:off x="355600" y="12700"/>
            <a:ext cx="12293600" cy="1528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4200">
              <a:lnSpc>
                <a:spcPct val="100000"/>
              </a:lnSpc>
              <a:defRPr sz="7200" b="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/>
            </a:pPr>
            <a:r>
              <a:rPr sz="7200" cap="all"/>
              <a:t>fldigi setup</a:t>
            </a:r>
          </a:p>
        </p:txBody>
      </p:sp>
      <p:sp>
        <p:nvSpPr>
          <p:cNvPr id="208" name="Shape 208"/>
          <p:cNvSpPr/>
          <p:nvPr/>
        </p:nvSpPr>
        <p:spPr>
          <a:xfrm>
            <a:off x="407330" y="1379219"/>
            <a:ext cx="10962980" cy="290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sz="4200"/>
              <a:t>Computer Calibration — Part I</a:t>
            </a:r>
          </a:p>
          <a:p>
            <a:pPr marL="1554921" lvl="1" indent="-742121">
              <a:lnSpc>
                <a:spcPct val="120000"/>
              </a:lnSpc>
              <a:buSzPct val="100000"/>
              <a:buAutoNum type="arabicPeriod"/>
              <a:defRPr sz="1800"/>
            </a:pPr>
            <a:r>
              <a:rPr sz="4200"/>
              <a:t>Select Op Mode - W W V</a:t>
            </a:r>
          </a:p>
          <a:p>
            <a:pPr marL="1554921" lvl="1" indent="-742121">
              <a:lnSpc>
                <a:spcPct val="120000"/>
              </a:lnSpc>
              <a:buSzPct val="100000"/>
              <a:buAutoNum type="arabicPeriod"/>
              <a:defRPr sz="1800"/>
            </a:pPr>
            <a:r>
              <a:rPr sz="4200"/>
              <a:t>Select View - Floating Scope</a:t>
            </a:r>
          </a:p>
          <a:p>
            <a:pPr marL="1554921" lvl="1" indent="-742121">
              <a:lnSpc>
                <a:spcPct val="120000"/>
              </a:lnSpc>
              <a:buSzPct val="100000"/>
              <a:buAutoNum type="arabicPeriod"/>
              <a:defRPr sz="1800"/>
            </a:pPr>
            <a:r>
              <a:rPr sz="4200"/>
              <a:t>Select Configure - Sound Card</a:t>
            </a:r>
          </a:p>
        </p:txBody>
      </p:sp>
      <p:pic>
        <p:nvPicPr>
          <p:cNvPr id="209" name="Screen Shot 2015-04-16 at 10.58.03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8894" y="4547896"/>
            <a:ext cx="6325063" cy="4615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Screen Shot 2015-04-16 at 11.06.10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90889" y="574526"/>
            <a:ext cx="3013210" cy="9753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3" name="Group 213"/>
          <p:cNvGrpSpPr/>
          <p:nvPr/>
        </p:nvGrpSpPr>
        <p:grpSpPr>
          <a:xfrm>
            <a:off x="4165600" y="4646513"/>
            <a:ext cx="2696121" cy="816174"/>
            <a:chOff x="0" y="0"/>
            <a:chExt cx="2696120" cy="816173"/>
          </a:xfrm>
        </p:grpSpPr>
        <p:sp>
          <p:nvSpPr>
            <p:cNvPr id="211" name="Shape 211"/>
            <p:cNvSpPr/>
            <p:nvPr/>
          </p:nvSpPr>
          <p:spPr>
            <a:xfrm>
              <a:off x="1816100" y="0"/>
              <a:ext cx="880021" cy="536774"/>
            </a:xfrm>
            <a:prstGeom prst="roundRect">
              <a:avLst>
                <a:gd name="adj" fmla="val 35490"/>
              </a:avLst>
            </a:prstGeom>
            <a:noFill/>
            <a:ln w="50800" cap="flat">
              <a:solidFill>
                <a:srgbClr val="D5245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0" y="279400"/>
              <a:ext cx="880021" cy="536774"/>
            </a:xfrm>
            <a:prstGeom prst="roundRect">
              <a:avLst>
                <a:gd name="adj" fmla="val 35490"/>
              </a:avLst>
            </a:prstGeom>
            <a:noFill/>
            <a:ln w="50800" cap="flat">
              <a:solidFill>
                <a:srgbClr val="D5245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16" name="Group 216"/>
          <p:cNvGrpSpPr/>
          <p:nvPr/>
        </p:nvGrpSpPr>
        <p:grpSpPr>
          <a:xfrm>
            <a:off x="557113" y="5137150"/>
            <a:ext cx="3837087" cy="2077272"/>
            <a:chOff x="0" y="0"/>
            <a:chExt cx="3837086" cy="2077271"/>
          </a:xfrm>
        </p:grpSpPr>
        <p:sp>
          <p:nvSpPr>
            <p:cNvPr id="214" name="Shape 214"/>
            <p:cNvSpPr/>
            <p:nvPr/>
          </p:nvSpPr>
          <p:spPr>
            <a:xfrm>
              <a:off x="0" y="0"/>
              <a:ext cx="2264024" cy="166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/>
            </a:lstStyle>
            <a:p>
              <a:pPr lvl="0">
                <a:defRPr sz="1800"/>
              </a:pPr>
              <a:r>
                <a:rPr sz="3600"/>
                <a:t>Make corrections here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88155" y="1359523"/>
              <a:ext cx="3748932" cy="717749"/>
            </a:xfrm>
            <a:prstGeom prst="rightArrow">
              <a:avLst>
                <a:gd name="adj1" fmla="val 24625"/>
                <a:gd name="adj2" fmla="val 111930"/>
              </a:avLst>
            </a:prstGeom>
            <a:solidFill>
              <a:srgbClr val="AB180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2" animBg="1" advAuto="0"/>
      <p:bldP spid="210" grpId="1" animBg="1" advAuto="0"/>
      <p:bldP spid="213" grpId="3" animBg="1" advAuto="0"/>
      <p:bldP spid="216" grpId="4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 idx="4294967295"/>
          </p:nvPr>
        </p:nvSpPr>
        <p:spPr>
          <a:xfrm>
            <a:off x="355600" y="12700"/>
            <a:ext cx="12293600" cy="1528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4200">
              <a:lnSpc>
                <a:spcPct val="100000"/>
              </a:lnSpc>
              <a:defRPr sz="7200" b="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/>
            </a:pPr>
            <a:r>
              <a:rPr sz="7200" cap="all"/>
              <a:t>fldigi setup</a:t>
            </a:r>
          </a:p>
        </p:txBody>
      </p:sp>
      <p:sp>
        <p:nvSpPr>
          <p:cNvPr id="219" name="Shape 219"/>
          <p:cNvSpPr/>
          <p:nvPr/>
        </p:nvSpPr>
        <p:spPr>
          <a:xfrm>
            <a:off x="407330" y="1379219"/>
            <a:ext cx="10084646" cy="290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sz="4200"/>
              <a:t>Computer Calibration — Part II</a:t>
            </a:r>
          </a:p>
          <a:p>
            <a:pPr marL="1554921" lvl="1" indent="-742121">
              <a:lnSpc>
                <a:spcPct val="120000"/>
              </a:lnSpc>
              <a:buSzPct val="100000"/>
              <a:buAutoNum type="arabicPeriod"/>
              <a:defRPr sz="1800"/>
            </a:pPr>
            <a:r>
              <a:rPr sz="4200"/>
              <a:t>Set Rig to AM — tune to any W W V</a:t>
            </a:r>
          </a:p>
          <a:p>
            <a:pPr marL="1554921" lvl="1" indent="-742121">
              <a:lnSpc>
                <a:spcPct val="120000"/>
              </a:lnSpc>
              <a:buSzPct val="100000"/>
              <a:buAutoNum type="arabicPeriod"/>
              <a:defRPr sz="1800"/>
            </a:pPr>
            <a:r>
              <a:rPr sz="4200"/>
              <a:t>Apply “RX ppm” corrections to make the scope line vertical</a:t>
            </a:r>
          </a:p>
        </p:txBody>
      </p:sp>
      <p:pic>
        <p:nvPicPr>
          <p:cNvPr id="22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8925" y="4616450"/>
            <a:ext cx="1485900" cy="146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1575" y="4597400"/>
            <a:ext cx="1485900" cy="14986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1293415" y="7607299"/>
            <a:ext cx="7432577" cy="1168401"/>
          </a:xfrm>
          <a:prstGeom prst="rect">
            <a:avLst/>
          </a:prstGeom>
          <a:ln w="25400">
            <a:solidFill>
              <a:srgbClr val="5A5F5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2">
              <a:defRPr sz="1800"/>
            </a:pPr>
            <a:r>
              <a:rPr sz="3600"/>
              <a:t>Ref: FLDIGI  Users Manual</a:t>
            </a:r>
          </a:p>
          <a:p>
            <a:pPr lvl="3">
              <a:defRPr sz="1800"/>
            </a:pPr>
            <a:r>
              <a:rPr sz="3600"/>
              <a:t>Digiscope Display — W W V Mode</a:t>
            </a:r>
          </a:p>
        </p:txBody>
      </p:sp>
      <p:pic>
        <p:nvPicPr>
          <p:cNvPr id="223" name="Screen Shot 2015-04-16 at 1.09.13 PM.png"/>
          <p:cNvPicPr/>
          <p:nvPr/>
        </p:nvPicPr>
        <p:blipFill>
          <a:blip r:embed="rId4">
            <a:extLst/>
          </a:blip>
          <a:srcRect l="21404" t="3495" r="21404" b="9420"/>
          <a:stretch>
            <a:fillRect/>
          </a:stretch>
        </p:blipFill>
        <p:spPr>
          <a:xfrm>
            <a:off x="10631191" y="279650"/>
            <a:ext cx="1715159" cy="9194299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2513148" y="6175374"/>
            <a:ext cx="211745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-1000 ppm</a:t>
            </a:r>
          </a:p>
        </p:txBody>
      </p:sp>
      <p:sp>
        <p:nvSpPr>
          <p:cNvPr id="225" name="Shape 225"/>
          <p:cNvSpPr/>
          <p:nvPr/>
        </p:nvSpPr>
        <p:spPr>
          <a:xfrm>
            <a:off x="5856436" y="6175374"/>
            <a:ext cx="227617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+1000 ppm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roup 229"/>
          <p:cNvGrpSpPr/>
          <p:nvPr/>
        </p:nvGrpSpPr>
        <p:grpSpPr>
          <a:xfrm>
            <a:off x="239315" y="5962650"/>
            <a:ext cx="12701985" cy="3448767"/>
            <a:chOff x="0" y="0"/>
            <a:chExt cx="12701984" cy="3448766"/>
          </a:xfrm>
        </p:grpSpPr>
        <p:sp>
          <p:nvSpPr>
            <p:cNvPr id="227" name="Shape 227"/>
            <p:cNvSpPr/>
            <p:nvPr/>
          </p:nvSpPr>
          <p:spPr>
            <a:xfrm>
              <a:off x="0" y="285749"/>
              <a:ext cx="3072259" cy="2184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You’ll get a data file that you can import into a spreadsheet</a:t>
              </a:r>
            </a:p>
          </p:txBody>
        </p:sp>
        <p:pic>
          <p:nvPicPr>
            <p:cNvPr id="228" name="pasted-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173434" y="0"/>
              <a:ext cx="9528551" cy="34487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0" name="Shape 230"/>
          <p:cNvSpPr>
            <a:spLocks noGrp="1"/>
          </p:cNvSpPr>
          <p:nvPr>
            <p:ph type="title" idx="4294967295"/>
          </p:nvPr>
        </p:nvSpPr>
        <p:spPr>
          <a:xfrm>
            <a:off x="355600" y="12700"/>
            <a:ext cx="12293600" cy="1528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4200">
              <a:lnSpc>
                <a:spcPct val="100000"/>
              </a:lnSpc>
              <a:defRPr sz="7200" b="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/>
            </a:pPr>
            <a:r>
              <a:rPr sz="7200" cap="all"/>
              <a:t>fldigi rig calibration</a:t>
            </a:r>
          </a:p>
        </p:txBody>
      </p:sp>
      <p:sp>
        <p:nvSpPr>
          <p:cNvPr id="231" name="Shape 231"/>
          <p:cNvSpPr/>
          <p:nvPr/>
        </p:nvSpPr>
        <p:spPr>
          <a:xfrm>
            <a:off x="391019" y="1315719"/>
            <a:ext cx="12398577" cy="2174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42121" lvl="0" indent="-742121">
              <a:lnSpc>
                <a:spcPct val="120000"/>
              </a:lnSpc>
              <a:buSzPct val="100000"/>
              <a:buAutoNum type="arabicPeriod"/>
              <a:defRPr sz="1800"/>
            </a:pPr>
            <a:r>
              <a:rPr sz="4200"/>
              <a:t>Set Rig to USB — tune to W W V - 600 Hz</a:t>
            </a:r>
          </a:p>
          <a:p>
            <a:pPr marL="742121" lvl="0" indent="-742121">
              <a:lnSpc>
                <a:spcPct val="120000"/>
              </a:lnSpc>
              <a:buSzPct val="100000"/>
              <a:buAutoNum type="arabicPeriod"/>
              <a:defRPr sz="1800"/>
            </a:pPr>
            <a:r>
              <a:rPr sz="4200"/>
              <a:t>Select Op Mode - Freq Analysis</a:t>
            </a:r>
          </a:p>
          <a:p>
            <a:pPr marL="742121" lvl="0" indent="-742121">
              <a:lnSpc>
                <a:spcPct val="120000"/>
              </a:lnSpc>
              <a:buSzPct val="100000"/>
              <a:buAutoNum type="arabicPeriod"/>
              <a:defRPr sz="1800"/>
            </a:pPr>
            <a:r>
              <a:rPr sz="4200"/>
              <a:t>Adjust rig so waterfall is exactly at 600 Hz</a:t>
            </a:r>
          </a:p>
        </p:txBody>
      </p:sp>
      <p:grpSp>
        <p:nvGrpSpPr>
          <p:cNvPr id="234" name="Group 234"/>
          <p:cNvGrpSpPr/>
          <p:nvPr/>
        </p:nvGrpSpPr>
        <p:grpSpPr>
          <a:xfrm>
            <a:off x="574597" y="3541117"/>
            <a:ext cx="12031508" cy="2091403"/>
            <a:chOff x="0" y="0"/>
            <a:chExt cx="12031506" cy="2091402"/>
          </a:xfrm>
        </p:grpSpPr>
        <p:pic>
          <p:nvPicPr>
            <p:cNvPr id="232" name="Screen Shot 2015-04-21 at 1.12.56 PM.png"/>
            <p:cNvPicPr/>
            <p:nvPr/>
          </p:nvPicPr>
          <p:blipFill>
            <a:blip r:embed="rId3">
              <a:extLst/>
            </a:blip>
            <a:srcRect l="4961" t="74050" r="4961" b="8257"/>
            <a:stretch>
              <a:fillRect/>
            </a:stretch>
          </p:blipFill>
          <p:spPr>
            <a:xfrm>
              <a:off x="0" y="0"/>
              <a:ext cx="12031507" cy="20822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3" name="Shape 233"/>
            <p:cNvSpPr/>
            <p:nvPr/>
          </p:nvSpPr>
          <p:spPr>
            <a:xfrm>
              <a:off x="5125718" y="1761202"/>
              <a:ext cx="1299903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1500"/>
                <a:t>writing csv file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2" animBg="1" advAuto="0"/>
      <p:bldP spid="234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355599" y="1104899"/>
            <a:ext cx="12293601" cy="6299201"/>
          </a:xfrm>
          <a:prstGeom prst="rect">
            <a:avLst/>
          </a:prstGeom>
        </p:spPr>
        <p:txBody>
          <a:bodyPr/>
          <a:lstStyle/>
          <a:p>
            <a:pPr marL="453009" lvl="0" indent="-453009" defTabSz="508254">
              <a:lnSpc>
                <a:spcPct val="100000"/>
              </a:lnSpc>
              <a:spcBef>
                <a:spcPts val="2000"/>
              </a:spcBef>
              <a:defRPr sz="1800"/>
            </a:pPr>
            <a:r>
              <a:rPr sz="4002"/>
              <a:t>Be sure you’re on the right frequency - avoid an FCC QSL</a:t>
            </a:r>
          </a:p>
          <a:p>
            <a:pPr marL="453009" lvl="0" indent="-453009" defTabSz="508254">
              <a:lnSpc>
                <a:spcPct val="100000"/>
              </a:lnSpc>
              <a:spcBef>
                <a:spcPts val="2000"/>
              </a:spcBef>
              <a:defRPr sz="1800"/>
            </a:pPr>
            <a:r>
              <a:rPr sz="4002"/>
              <a:t>DX spots are accurate</a:t>
            </a:r>
          </a:p>
          <a:p>
            <a:pPr marL="453009" lvl="0" indent="-453009" defTabSz="508254">
              <a:lnSpc>
                <a:spcPct val="100000"/>
              </a:lnSpc>
              <a:spcBef>
                <a:spcPts val="2000"/>
              </a:spcBef>
              <a:defRPr sz="1800"/>
            </a:pPr>
            <a:r>
              <a:rPr sz="4002"/>
              <a:t>Does your net complain that you're off frequency?</a:t>
            </a:r>
          </a:p>
          <a:p>
            <a:pPr marL="453009" lvl="0" indent="-453009" defTabSz="508254">
              <a:lnSpc>
                <a:spcPct val="100000"/>
              </a:lnSpc>
              <a:spcBef>
                <a:spcPts val="2000"/>
              </a:spcBef>
              <a:defRPr sz="1800"/>
            </a:pPr>
            <a:r>
              <a:rPr sz="4002"/>
              <a:t>Digital modes (PSK, WSPR…) require frequency accuracy</a:t>
            </a:r>
          </a:p>
          <a:p>
            <a:pPr marL="453009" lvl="0" indent="-453009" defTabSz="508254">
              <a:lnSpc>
                <a:spcPct val="100000"/>
              </a:lnSpc>
              <a:spcBef>
                <a:spcPts val="2000"/>
              </a:spcBef>
              <a:defRPr sz="1800"/>
            </a:pPr>
            <a:r>
              <a:rPr sz="4002"/>
              <a:t>Drift with age</a:t>
            </a:r>
          </a:p>
          <a:p>
            <a:pPr marL="453009" lvl="0" indent="-453009" defTabSz="508254">
              <a:lnSpc>
                <a:spcPct val="100000"/>
              </a:lnSpc>
              <a:spcBef>
                <a:spcPts val="2000"/>
              </a:spcBef>
              <a:defRPr sz="1800"/>
            </a:pPr>
            <a:r>
              <a:rPr sz="4002"/>
              <a:t>Know your rig and be able to optimize its performance</a:t>
            </a:r>
          </a:p>
          <a:p>
            <a:pPr marL="453009" lvl="0" indent="-453009" defTabSz="508254">
              <a:lnSpc>
                <a:spcPct val="100000"/>
              </a:lnSpc>
              <a:spcBef>
                <a:spcPts val="2000"/>
              </a:spcBef>
              <a:defRPr sz="1800"/>
            </a:pPr>
            <a:r>
              <a:rPr sz="4002"/>
              <a:t>Participate in semi-annual ARRL Frequency Measuring Test</a:t>
            </a:r>
          </a:p>
        </p:txBody>
      </p:sp>
      <p:sp>
        <p:nvSpPr>
          <p:cNvPr id="89" name="Shape 89"/>
          <p:cNvSpPr/>
          <p:nvPr/>
        </p:nvSpPr>
        <p:spPr>
          <a:xfrm>
            <a:off x="355599" y="53339"/>
            <a:ext cx="12293601" cy="1392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7200" cap="all"/>
            </a:lvl1pPr>
          </a:lstStyle>
          <a:p>
            <a:pPr lvl="0">
              <a:defRPr sz="1800" cap="none"/>
            </a:pPr>
            <a:r>
              <a:rPr sz="7200" cap="all"/>
              <a:t>Why Bother?</a:t>
            </a:r>
          </a:p>
        </p:txBody>
      </p:sp>
      <p:sp>
        <p:nvSpPr>
          <p:cNvPr id="90" name="Shape 90"/>
          <p:cNvSpPr/>
          <p:nvPr/>
        </p:nvSpPr>
        <p:spPr>
          <a:xfrm>
            <a:off x="731179" y="7894319"/>
            <a:ext cx="1131071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/>
            </a:pPr>
            <a:r>
              <a:rPr sz="3800"/>
              <a:t>But my rig has a digital readout!  It must be accurate!</a:t>
            </a:r>
          </a:p>
        </p:txBody>
      </p:sp>
      <p:grpSp>
        <p:nvGrpSpPr>
          <p:cNvPr id="94" name="Group 94"/>
          <p:cNvGrpSpPr/>
          <p:nvPr/>
        </p:nvGrpSpPr>
        <p:grpSpPr>
          <a:xfrm>
            <a:off x="1918629" y="6392941"/>
            <a:ext cx="8935817" cy="3240010"/>
            <a:chOff x="0" y="0"/>
            <a:chExt cx="8935816" cy="3240008"/>
          </a:xfrm>
        </p:grpSpPr>
        <p:sp>
          <p:nvSpPr>
            <p:cNvPr id="91" name="Shape 91"/>
            <p:cNvSpPr/>
            <p:nvPr/>
          </p:nvSpPr>
          <p:spPr>
            <a:xfrm>
              <a:off x="3038978" y="0"/>
              <a:ext cx="2857861" cy="32400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4700">
                  <a:solidFill>
                    <a:srgbClr val="EB3D44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700">
                  <a:solidFill>
                    <a:srgbClr val="EB3D44"/>
                  </a:solidFill>
                </a:rPr>
                <a:t>X</a:t>
              </a:r>
            </a:p>
          </p:txBody>
        </p:sp>
        <p:sp>
          <p:nvSpPr>
            <p:cNvPr id="92" name="Shape 92"/>
            <p:cNvSpPr/>
            <p:nvPr/>
          </p:nvSpPr>
          <p:spPr>
            <a:xfrm>
              <a:off x="0" y="0"/>
              <a:ext cx="2857861" cy="32400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4700">
                  <a:solidFill>
                    <a:srgbClr val="EB3D44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700">
                  <a:solidFill>
                    <a:srgbClr val="EB3D44"/>
                  </a:solidFill>
                </a:rPr>
                <a:t>X</a:t>
              </a:r>
            </a:p>
          </p:txBody>
        </p:sp>
        <p:sp>
          <p:nvSpPr>
            <p:cNvPr id="93" name="Shape 93"/>
            <p:cNvSpPr/>
            <p:nvPr/>
          </p:nvSpPr>
          <p:spPr>
            <a:xfrm>
              <a:off x="6077956" y="0"/>
              <a:ext cx="2857861" cy="32400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24700">
                  <a:solidFill>
                    <a:srgbClr val="EB3D44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700">
                  <a:solidFill>
                    <a:srgbClr val="EB3D44"/>
                  </a:solidFill>
                </a:rPr>
                <a:t>X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1" build="p" bldLvl="5" animBg="1" advAuto="0"/>
      <p:bldP spid="90" grpId="2" animBg="1" advAuto="0"/>
      <p:bldP spid="94" grpId="3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 idx="4294967295"/>
          </p:nvPr>
        </p:nvSpPr>
        <p:spPr>
          <a:xfrm>
            <a:off x="355600" y="12700"/>
            <a:ext cx="12293600" cy="1528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4200">
              <a:lnSpc>
                <a:spcPct val="100000"/>
              </a:lnSpc>
              <a:defRPr sz="7200" b="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/>
            </a:pPr>
            <a:r>
              <a:rPr sz="7200" cap="all"/>
              <a:t>Frequency Measuring</a:t>
            </a:r>
          </a:p>
        </p:txBody>
      </p:sp>
      <p:sp>
        <p:nvSpPr>
          <p:cNvPr id="237" name="Shape 237"/>
          <p:cNvSpPr/>
          <p:nvPr/>
        </p:nvSpPr>
        <p:spPr>
          <a:xfrm>
            <a:off x="64429" y="1219199"/>
            <a:ext cx="1287594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20000"/>
              </a:lnSpc>
              <a:defRPr sz="4200"/>
            </a:lvl1pPr>
          </a:lstStyle>
          <a:p>
            <a:pPr lvl="0">
              <a:defRPr sz="1800"/>
            </a:pPr>
            <a:r>
              <a:rPr sz="4200"/>
              <a:t>Tune below frequency so sidetone is about 600 Hz</a:t>
            </a:r>
          </a:p>
        </p:txBody>
      </p:sp>
      <p:sp>
        <p:nvSpPr>
          <p:cNvPr id="238" name="Shape 238"/>
          <p:cNvSpPr/>
          <p:nvPr/>
        </p:nvSpPr>
        <p:spPr>
          <a:xfrm>
            <a:off x="1549400" y="7707551"/>
            <a:ext cx="10055362" cy="749301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300"/>
            </a:lvl1pPr>
          </a:lstStyle>
          <a:p>
            <a:pPr lvl="0">
              <a:defRPr sz="1800"/>
            </a:pPr>
            <a:r>
              <a:rPr sz="4300"/>
              <a:t>Tuner + Spectrum Lab ± Offset = Frequency </a:t>
            </a:r>
          </a:p>
        </p:txBody>
      </p:sp>
      <p:pic>
        <p:nvPicPr>
          <p:cNvPr id="239" name="swbcst.jpg"/>
          <p:cNvPicPr/>
          <p:nvPr/>
        </p:nvPicPr>
        <p:blipFill>
          <a:blip r:embed="rId2">
            <a:extLst/>
          </a:blip>
          <a:srcRect b="43694"/>
          <a:stretch>
            <a:fillRect/>
          </a:stretch>
        </p:blipFill>
        <p:spPr>
          <a:xfrm>
            <a:off x="0" y="3833760"/>
            <a:ext cx="13004801" cy="3116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5351" y="1911349"/>
            <a:ext cx="8103460" cy="1827547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762520" y="8745569"/>
            <a:ext cx="11479760" cy="749301"/>
          </a:xfrm>
          <a:prstGeom prst="rect">
            <a:avLst/>
          </a:prstGeom>
          <a:ln w="254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300"/>
            </a:lvl1pPr>
          </a:lstStyle>
          <a:p>
            <a:pPr lvl="0">
              <a:defRPr sz="1800"/>
            </a:pPr>
            <a:r>
              <a:rPr sz="4300"/>
              <a:t>9,979,400 + 590.252 - 0.141 = 9,979,990.111 Hz </a:t>
            </a:r>
          </a:p>
        </p:txBody>
      </p:sp>
      <p:sp>
        <p:nvSpPr>
          <p:cNvPr id="242" name="Shape 242"/>
          <p:cNvSpPr/>
          <p:nvPr/>
        </p:nvSpPr>
        <p:spPr>
          <a:xfrm>
            <a:off x="4305585" y="7011287"/>
            <a:ext cx="478095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Offset error = +0.141 Hz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3" animBg="1" advAuto="0"/>
      <p:bldP spid="239" grpId="1" animBg="1" advAuto="0"/>
      <p:bldP spid="241" grpId="4" animBg="1" advAuto="0"/>
      <p:bldP spid="242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404712" y="4936062"/>
            <a:ext cx="12398576" cy="421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sz="4000"/>
              <a:t>Test Format (three frequencies):</a:t>
            </a:r>
          </a:p>
          <a:p>
            <a:pPr marL="452782" lvl="0" indent="-452782">
              <a:lnSpc>
                <a:spcPct val="120000"/>
              </a:lnSpc>
              <a:buClr>
                <a:srgbClr val="535353"/>
              </a:buClr>
              <a:buSzPct val="82000"/>
              <a:buChar char="•"/>
              <a:defRPr sz="1800"/>
            </a:pPr>
            <a:r>
              <a:rPr sz="4000"/>
              <a:t>5 minute call-up</a:t>
            </a:r>
          </a:p>
          <a:p>
            <a:pPr marL="452782" lvl="0" indent="-452782">
              <a:lnSpc>
                <a:spcPct val="120000"/>
              </a:lnSpc>
              <a:buClr>
                <a:srgbClr val="535353"/>
              </a:buClr>
              <a:buSzPct val="82000"/>
              <a:buChar char="•"/>
              <a:defRPr sz="1800"/>
            </a:pPr>
            <a:r>
              <a:rPr sz="4000"/>
              <a:t>2 minute test (carrier or tone)</a:t>
            </a:r>
          </a:p>
          <a:p>
            <a:pPr marL="452782" lvl="0" indent="-452782">
              <a:lnSpc>
                <a:spcPct val="120000"/>
              </a:lnSpc>
              <a:buClr>
                <a:srgbClr val="535353"/>
              </a:buClr>
              <a:buSzPct val="82000"/>
              <a:buChar char="•"/>
              <a:defRPr sz="1800"/>
            </a:pPr>
            <a:r>
              <a:rPr sz="4000"/>
              <a:t>1 minute sign-off</a:t>
            </a:r>
          </a:p>
          <a:p>
            <a:pPr lvl="0">
              <a:lnSpc>
                <a:spcPct val="120000"/>
              </a:lnSpc>
              <a:defRPr sz="1800"/>
            </a:pPr>
            <a:r>
              <a:rPr sz="4000"/>
              <a:t>Go to designated website and enter data to nearest .01 Hz</a:t>
            </a:r>
          </a:p>
          <a:p>
            <a:pPr lvl="1" algn="ctr">
              <a:lnSpc>
                <a:spcPct val="120000"/>
              </a:lnSpc>
              <a:defRPr sz="1800"/>
            </a:pPr>
            <a:r>
              <a:rPr sz="4000">
                <a:solidFill>
                  <a:srgbClr val="FF00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Perform calibrations before </a:t>
            </a:r>
            <a:r>
              <a:rPr sz="4000" u="sng">
                <a:solidFill>
                  <a:srgbClr val="FF00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and</a:t>
            </a:r>
            <a:r>
              <a:rPr sz="4000">
                <a:solidFill>
                  <a:srgbClr val="FF00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 after the test!</a:t>
            </a:r>
          </a:p>
        </p:txBody>
      </p:sp>
      <p:sp>
        <p:nvSpPr>
          <p:cNvPr id="245" name="Shape 245"/>
          <p:cNvSpPr>
            <a:spLocks noGrp="1"/>
          </p:cNvSpPr>
          <p:nvPr>
            <p:ph type="title" idx="4294967295"/>
          </p:nvPr>
        </p:nvSpPr>
        <p:spPr>
          <a:xfrm>
            <a:off x="355600" y="12700"/>
            <a:ext cx="12293600" cy="1528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78358">
              <a:lnSpc>
                <a:spcPct val="100000"/>
              </a:lnSpc>
              <a:defRPr sz="7128" b="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/>
            </a:pPr>
            <a:r>
              <a:rPr sz="7128" cap="all"/>
              <a:t>Frequency measuring test</a:t>
            </a:r>
          </a:p>
        </p:txBody>
      </p:sp>
      <p:sp>
        <p:nvSpPr>
          <p:cNvPr id="246" name="Shape 246"/>
          <p:cNvSpPr/>
          <p:nvPr/>
        </p:nvSpPr>
        <p:spPr>
          <a:xfrm>
            <a:off x="404712" y="1257299"/>
            <a:ext cx="12398576" cy="348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sz="4000"/>
              <a:t>Test announcement in QST and:</a:t>
            </a:r>
          </a:p>
          <a:p>
            <a:pPr lvl="4">
              <a:lnSpc>
                <a:spcPct val="120000"/>
              </a:lnSpc>
              <a:defRPr sz="1800"/>
            </a:pPr>
            <a:r>
              <a:rPr sz="4000"/>
              <a:t>http://www.arrl.org/frequency-measuring-test</a:t>
            </a:r>
          </a:p>
          <a:p>
            <a:pPr lvl="0">
              <a:lnSpc>
                <a:spcPct val="120000"/>
              </a:lnSpc>
              <a:defRPr sz="1800"/>
            </a:pPr>
            <a:r>
              <a:rPr sz="4000"/>
              <a:t>Data entry page and previous results are at:</a:t>
            </a:r>
          </a:p>
          <a:p>
            <a:pPr lvl="4">
              <a:lnSpc>
                <a:spcPct val="120000"/>
              </a:lnSpc>
              <a:defRPr sz="1800"/>
            </a:pPr>
            <a:r>
              <a:rPr sz="4000"/>
              <a:t>http://www.b4h.net/fmt/</a:t>
            </a:r>
          </a:p>
        </p:txBody>
      </p:sp>
      <p:pic>
        <p:nvPicPr>
          <p:cNvPr id="247" name="Screen Shot 2015-04-16 at 12.41.5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031346"/>
            <a:ext cx="13004800" cy="57007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0" name="Group 250"/>
          <p:cNvGrpSpPr/>
          <p:nvPr/>
        </p:nvGrpSpPr>
        <p:grpSpPr>
          <a:xfrm>
            <a:off x="2044253" y="7909768"/>
            <a:ext cx="3252739" cy="1462832"/>
            <a:chOff x="0" y="0"/>
            <a:chExt cx="3252737" cy="1462831"/>
          </a:xfrm>
        </p:grpSpPr>
        <p:sp>
          <p:nvSpPr>
            <p:cNvPr id="248" name="Shape 248"/>
            <p:cNvSpPr/>
            <p:nvPr/>
          </p:nvSpPr>
          <p:spPr>
            <a:xfrm>
              <a:off x="0" y="0"/>
              <a:ext cx="649238" cy="332532"/>
            </a:xfrm>
            <a:prstGeom prst="roundRect">
              <a:avLst>
                <a:gd name="adj" fmla="val 50000"/>
              </a:avLst>
            </a:prstGeom>
            <a:noFill/>
            <a:ln w="50800" cap="flat">
              <a:solidFill>
                <a:srgbClr val="E02B2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2603500" y="1130300"/>
              <a:ext cx="649238" cy="332532"/>
            </a:xfrm>
            <a:prstGeom prst="roundRect">
              <a:avLst>
                <a:gd name="adj" fmla="val 50000"/>
              </a:avLst>
            </a:prstGeom>
            <a:noFill/>
            <a:ln w="50800" cap="flat">
              <a:solidFill>
                <a:srgbClr val="E02B2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53" name="Group 253"/>
          <p:cNvGrpSpPr/>
          <p:nvPr/>
        </p:nvGrpSpPr>
        <p:grpSpPr>
          <a:xfrm>
            <a:off x="4325739" y="5101590"/>
            <a:ext cx="7924677" cy="673101"/>
            <a:chOff x="0" y="-10159"/>
            <a:chExt cx="7924675" cy="673100"/>
          </a:xfrm>
        </p:grpSpPr>
        <p:sp>
          <p:nvSpPr>
            <p:cNvPr id="251" name="Shape 251"/>
            <p:cNvSpPr/>
            <p:nvPr/>
          </p:nvSpPr>
          <p:spPr>
            <a:xfrm>
              <a:off x="1831776" y="-10160"/>
              <a:ext cx="6092900" cy="673101"/>
            </a:xfrm>
            <a:prstGeom prst="rect">
              <a:avLst/>
            </a:prstGeom>
            <a:noFill/>
            <a:ln w="50800" cap="flat">
              <a:solidFill>
                <a:srgbClr val="E02B29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/>
            </a:lstStyle>
            <a:p>
              <a:pPr lvl="0">
                <a:defRPr sz="1800"/>
              </a:pPr>
              <a:r>
                <a:rPr sz="3600"/>
                <a:t>Actuals to nearest 0.01 Hz</a:t>
              </a:r>
            </a:p>
          </p:txBody>
        </p:sp>
        <p:sp>
          <p:nvSpPr>
            <p:cNvPr id="252" name="Shape 252"/>
            <p:cNvSpPr/>
            <p:nvPr/>
          </p:nvSpPr>
          <p:spPr>
            <a:xfrm flipH="1">
              <a:off x="-1" y="374650"/>
              <a:ext cx="1826073" cy="230188"/>
            </a:xfrm>
            <a:prstGeom prst="line">
              <a:avLst/>
            </a:prstGeom>
            <a:noFill/>
            <a:ln w="63500" cap="flat">
              <a:solidFill>
                <a:srgbClr val="EB3D44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535353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1" animBg="1" advAuto="0"/>
      <p:bldP spid="250" grpId="3" animBg="1" advAuto="0"/>
      <p:bldP spid="253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 idx="4294967295"/>
          </p:nvPr>
        </p:nvSpPr>
        <p:spPr>
          <a:xfrm>
            <a:off x="355600" y="12700"/>
            <a:ext cx="12293600" cy="24251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58420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sz="7200" cap="all">
                <a:latin typeface="+mn-lt"/>
                <a:ea typeface="+mn-ea"/>
                <a:cs typeface="+mn-cs"/>
                <a:sym typeface="Gill Sans Light"/>
              </a:rPr>
              <a:t>techniques for</a:t>
            </a:r>
          </a:p>
          <a:p>
            <a:pPr lvl="0" defTabSz="584200">
              <a:lnSpc>
                <a:spcPct val="100000"/>
              </a:lnSpc>
              <a:defRPr sz="1800" b="0">
                <a:solidFill>
                  <a:srgbClr val="000000"/>
                </a:solidFill>
              </a:defRPr>
            </a:pPr>
            <a:r>
              <a:rPr sz="7200" cap="all">
                <a:latin typeface="+mn-lt"/>
                <a:ea typeface="+mn-ea"/>
                <a:cs typeface="+mn-cs"/>
                <a:sym typeface="Gill Sans Light"/>
              </a:rPr>
              <a:t>the truly serious</a:t>
            </a:r>
          </a:p>
        </p:txBody>
      </p:sp>
      <p:sp>
        <p:nvSpPr>
          <p:cNvPr id="256" name="Shape 256"/>
          <p:cNvSpPr/>
          <p:nvPr/>
        </p:nvSpPr>
        <p:spPr>
          <a:xfrm rot="21600000">
            <a:off x="7051039" y="1099819"/>
            <a:ext cx="5639397" cy="1284745"/>
          </a:xfrm>
          <a:prstGeom prst="rect">
            <a:avLst/>
          </a:prstGeom>
          <a:solidFill>
            <a:srgbClr val="EEEFF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78358">
              <a:defRPr sz="7128" cap="all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cap="none"/>
            </a:pPr>
            <a:r>
              <a:rPr sz="7128" cap="all"/>
              <a:t>fanatical*</a:t>
            </a:r>
          </a:p>
        </p:txBody>
      </p:sp>
      <p:sp>
        <p:nvSpPr>
          <p:cNvPr id="257" name="Shape 257"/>
          <p:cNvSpPr/>
          <p:nvPr/>
        </p:nvSpPr>
        <p:spPr>
          <a:xfrm>
            <a:off x="1158795" y="3096260"/>
            <a:ext cx="11174890" cy="451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7504" lvl="0" indent="-407504">
              <a:lnSpc>
                <a:spcPct val="110000"/>
              </a:lnSpc>
              <a:spcBef>
                <a:spcPts val="1200"/>
              </a:spcBef>
              <a:buClr>
                <a:srgbClr val="535353"/>
              </a:buClr>
              <a:buSzPct val="82000"/>
              <a:buChar char="•"/>
              <a:defRPr sz="1800"/>
            </a:pPr>
            <a:r>
              <a:rPr sz="3600"/>
              <a:t>Record the test as a WAV file and play it back on other computers for analysis</a:t>
            </a:r>
          </a:p>
          <a:p>
            <a:pPr marL="407504" lvl="0" indent="-407504">
              <a:lnSpc>
                <a:spcPct val="110000"/>
              </a:lnSpc>
              <a:spcBef>
                <a:spcPts val="1200"/>
              </a:spcBef>
              <a:buClr>
                <a:srgbClr val="535353"/>
              </a:buClr>
              <a:buSzPct val="82000"/>
              <a:buChar char="•"/>
              <a:defRPr sz="1800"/>
            </a:pPr>
            <a:r>
              <a:rPr sz="3600"/>
              <a:t>Feed a 10 MHz GPSDO (GPS Disciplined Oscillator) signal into your receiver and computer for nanosecond accuracy</a:t>
            </a:r>
          </a:p>
          <a:p>
            <a:pPr marL="407504" lvl="0" indent="-407504">
              <a:lnSpc>
                <a:spcPct val="110000"/>
              </a:lnSpc>
              <a:spcBef>
                <a:spcPts val="1200"/>
              </a:spcBef>
              <a:buClr>
                <a:srgbClr val="535353"/>
              </a:buClr>
              <a:buSzPct val="82000"/>
              <a:buChar char="•"/>
              <a:defRPr sz="1800"/>
            </a:pPr>
            <a:r>
              <a:rPr sz="3600"/>
              <a:t>Warm up receiver for 48 hours in a temperature controlled blanket</a:t>
            </a:r>
          </a:p>
        </p:txBody>
      </p:sp>
      <p:sp>
        <p:nvSpPr>
          <p:cNvPr id="258" name="Shape 258"/>
          <p:cNvSpPr/>
          <p:nvPr/>
        </p:nvSpPr>
        <p:spPr>
          <a:xfrm>
            <a:off x="2657609" y="7674609"/>
            <a:ext cx="817726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* No guarantee of accuracy improvement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1" animBg="1" advAuto="0"/>
      <p:bldP spid="257" grpId="2" animBg="1" advAuto="0"/>
      <p:bldP spid="258" grpId="3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creen Shot 2015-04-19 at 12.32.2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605" y="3442255"/>
            <a:ext cx="11561590" cy="3372944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>
            <a:spLocks noGrp="1"/>
          </p:cNvSpPr>
          <p:nvPr>
            <p:ph type="title" idx="4294967295"/>
          </p:nvPr>
        </p:nvSpPr>
        <p:spPr>
          <a:xfrm>
            <a:off x="355600" y="12700"/>
            <a:ext cx="12293600" cy="1528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4200">
              <a:lnSpc>
                <a:spcPct val="100000"/>
              </a:lnSpc>
              <a:defRPr sz="7200" b="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/>
            </a:pPr>
            <a:r>
              <a:rPr sz="7200" cap="all"/>
              <a:t>Rig calibration</a:t>
            </a:r>
          </a:p>
        </p:txBody>
      </p:sp>
      <p:sp>
        <p:nvSpPr>
          <p:cNvPr id="262" name="Shape 262"/>
          <p:cNvSpPr/>
          <p:nvPr/>
        </p:nvSpPr>
        <p:spPr>
          <a:xfrm rot="20584627">
            <a:off x="8494315" y="3223260"/>
            <a:ext cx="328497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00">
                <a:solidFill>
                  <a:srgbClr val="FF0000"/>
                </a:solidFill>
              </a:rPr>
              <a:t>EXACT!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7200" cap="all"/>
              <a:t>ARRL Frequency Measuring Test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8215" lvl="0" indent="-458215" defTabSz="514095">
              <a:spcBef>
                <a:spcPts val="4000"/>
              </a:spcBef>
              <a:defRPr sz="1800"/>
            </a:pPr>
            <a:r>
              <a:rPr sz="4048"/>
              <a:t>Began in 1931</a:t>
            </a:r>
          </a:p>
          <a:p>
            <a:pPr marL="458215" lvl="0" indent="-458215" defTabSz="514095">
              <a:spcBef>
                <a:spcPts val="4000"/>
              </a:spcBef>
              <a:defRPr sz="1800"/>
            </a:pPr>
            <a:r>
              <a:rPr sz="4048"/>
              <a:t>Twice a year — April and November</a:t>
            </a:r>
          </a:p>
          <a:p>
            <a:pPr marL="458215" lvl="0" indent="-458215" defTabSz="514095">
              <a:spcBef>
                <a:spcPts val="4000"/>
              </a:spcBef>
              <a:defRPr sz="1800"/>
            </a:pPr>
            <a:r>
              <a:rPr sz="4048"/>
              <a:t>Measure frequencies over the air</a:t>
            </a:r>
          </a:p>
          <a:p>
            <a:pPr marL="458215" lvl="0" indent="-458215" defTabSz="514095">
              <a:spcBef>
                <a:spcPts val="4000"/>
              </a:spcBef>
              <a:defRPr sz="1800"/>
            </a:pPr>
            <a:r>
              <a:rPr sz="4048"/>
              <a:t>Goal is 1 Hz or better accuracy — measure and report to the nearest 0.01 Hz </a:t>
            </a:r>
          </a:p>
          <a:p>
            <a:pPr marL="458215" lvl="0" indent="-458215" defTabSz="514095">
              <a:spcBef>
                <a:spcPts val="4000"/>
              </a:spcBef>
              <a:defRPr sz="1800"/>
            </a:pPr>
            <a:r>
              <a:rPr sz="4048"/>
              <a:t>100 - 130 participants worldwide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aspisys_la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85263"/>
            <a:ext cx="13004800" cy="837164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283296"/>
          </a:xfrm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7200" cap="all"/>
              <a:t>Minimum Setup?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7200" cap="all"/>
              <a:t>What you need</a:t>
            </a:r>
          </a:p>
        </p:txBody>
      </p:sp>
      <p:grpSp>
        <p:nvGrpSpPr>
          <p:cNvPr id="105" name="Group 105"/>
          <p:cNvGrpSpPr/>
          <p:nvPr/>
        </p:nvGrpSpPr>
        <p:grpSpPr>
          <a:xfrm>
            <a:off x="256942" y="3484439"/>
            <a:ext cx="6143858" cy="2706811"/>
            <a:chOff x="0" y="0"/>
            <a:chExt cx="6143857" cy="2706810"/>
          </a:xfrm>
        </p:grpSpPr>
        <p:pic>
          <p:nvPicPr>
            <p:cNvPr id="103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143858" cy="20381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4" name="Shape 104"/>
            <p:cNvSpPr/>
            <p:nvPr/>
          </p:nvSpPr>
          <p:spPr>
            <a:xfrm>
              <a:off x="2743204" y="2084510"/>
              <a:ext cx="657449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Rig</a:t>
              </a:r>
            </a:p>
          </p:txBody>
        </p:sp>
      </p:grpSp>
      <p:sp>
        <p:nvSpPr>
          <p:cNvPr id="106" name="Shape 106"/>
          <p:cNvSpPr/>
          <p:nvPr/>
        </p:nvSpPr>
        <p:spPr>
          <a:xfrm>
            <a:off x="1608450" y="7664846"/>
            <a:ext cx="9787900" cy="1231106"/>
          </a:xfrm>
          <a:prstGeom prst="rect">
            <a:avLst/>
          </a:prstGeom>
          <a:ln w="25400">
            <a:solidFill>
              <a:srgbClr val="5A5F5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300"/>
            </a:lvl1pPr>
          </a:lstStyle>
          <a:p>
            <a:pPr lvl="0">
              <a:defRPr sz="1800"/>
            </a:pPr>
            <a:r>
              <a:rPr sz="4000" dirty="0"/>
              <a:t>These Three Things and Some Free Software </a:t>
            </a:r>
            <a:endParaRPr lang="en-US" sz="4000" dirty="0" smtClean="0"/>
          </a:p>
          <a:p>
            <a:pPr lvl="0">
              <a:defRPr sz="1800"/>
            </a:pPr>
            <a:r>
              <a:rPr sz="4000" dirty="0" smtClean="0"/>
              <a:t>Get </a:t>
            </a:r>
            <a:r>
              <a:rPr sz="4000" dirty="0"/>
              <a:t>You Measuring Within 1 Hz</a:t>
            </a:r>
          </a:p>
        </p:txBody>
      </p:sp>
      <p:grpSp>
        <p:nvGrpSpPr>
          <p:cNvPr id="111" name="Group 111"/>
          <p:cNvGrpSpPr/>
          <p:nvPr/>
        </p:nvGrpSpPr>
        <p:grpSpPr>
          <a:xfrm>
            <a:off x="8634785" y="2887906"/>
            <a:ext cx="3418987" cy="4080585"/>
            <a:chOff x="0" y="0"/>
            <a:chExt cx="3418985" cy="4080583"/>
          </a:xfrm>
        </p:grpSpPr>
        <p:grpSp>
          <p:nvGrpSpPr>
            <p:cNvPr id="109" name="Group 109"/>
            <p:cNvGrpSpPr/>
            <p:nvPr/>
          </p:nvGrpSpPr>
          <p:grpSpPr>
            <a:xfrm>
              <a:off x="0" y="0"/>
              <a:ext cx="3418986" cy="4080583"/>
              <a:chOff x="0" y="0"/>
              <a:chExt cx="3418985" cy="4080582"/>
            </a:xfrm>
          </p:grpSpPr>
          <p:pic>
            <p:nvPicPr>
              <p:cNvPr id="107" name="pasted-image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3418986" cy="341898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8" name="Shape 108"/>
              <p:cNvSpPr/>
              <p:nvPr/>
            </p:nvSpPr>
            <p:spPr>
              <a:xfrm>
                <a:off x="714279" y="3458282"/>
                <a:ext cx="1990428" cy="6223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3600"/>
                  <a:t>Computer</a:t>
                </a:r>
              </a:p>
            </p:txBody>
          </p:sp>
        </p:grpSp>
        <p:sp>
          <p:nvSpPr>
            <p:cNvPr id="110" name="Shape 110"/>
            <p:cNvSpPr/>
            <p:nvPr/>
          </p:nvSpPr>
          <p:spPr>
            <a:xfrm>
              <a:off x="718409" y="557602"/>
              <a:ext cx="1982168" cy="166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ctr">
                <a:defRPr sz="1800"/>
              </a:pPr>
              <a:r>
                <a:rPr sz="3600"/>
                <a:t>Windows</a:t>
              </a:r>
            </a:p>
            <a:p>
              <a:pPr lvl="0" algn="ctr">
                <a:defRPr sz="1800"/>
              </a:pPr>
              <a:r>
                <a:rPr sz="3600"/>
                <a:t>Mac</a:t>
              </a:r>
            </a:p>
            <a:p>
              <a:pPr lvl="0" algn="ctr">
                <a:defRPr sz="1800"/>
              </a:pPr>
              <a:r>
                <a:rPr sz="3600"/>
                <a:t>Linux</a:t>
              </a:r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5770879" y="4444492"/>
            <a:ext cx="2372843" cy="2342682"/>
            <a:chOff x="0" y="0"/>
            <a:chExt cx="2372841" cy="2342680"/>
          </a:xfrm>
        </p:grpSpPr>
        <p:sp>
          <p:nvSpPr>
            <p:cNvPr id="112" name="Shape 112"/>
            <p:cNvSpPr/>
            <p:nvPr/>
          </p:nvSpPr>
          <p:spPr>
            <a:xfrm>
              <a:off x="0" y="1720380"/>
              <a:ext cx="2372842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Audio Cable</a:t>
              </a:r>
            </a:p>
          </p:txBody>
        </p:sp>
        <p:sp>
          <p:nvSpPr>
            <p:cNvPr id="113" name="Shape 113"/>
            <p:cNvSpPr/>
            <p:nvPr/>
          </p:nvSpPr>
          <p:spPr>
            <a:xfrm flipV="1">
              <a:off x="1238287" y="0"/>
              <a:ext cx="603548" cy="1814068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defRPr>
                  <a:solidFill>
                    <a:srgbClr val="535353"/>
                  </a:solidFill>
                </a:defRPr>
              </a:pPr>
              <a:endParaRPr/>
            </a:p>
          </p:txBody>
        </p:sp>
      </p:grpSp>
      <p:sp>
        <p:nvSpPr>
          <p:cNvPr id="115" name="Shape 115"/>
          <p:cNvSpPr/>
          <p:nvPr/>
        </p:nvSpPr>
        <p:spPr>
          <a:xfrm>
            <a:off x="6342879" y="4406900"/>
            <a:ext cx="2717408" cy="0"/>
          </a:xfrm>
          <a:prstGeom prst="line">
            <a:avLst/>
          </a:prstGeom>
          <a:ln w="50800">
            <a:solidFill>
              <a:srgbClr val="5A5F5E"/>
            </a:solidFill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535353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4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1" animBg="1" advAuto="0"/>
      <p:bldP spid="106" grpId="5" animBg="1" advAuto="0"/>
      <p:bldP spid="111" grpId="2" animBg="1" advAuto="0"/>
      <p:bldP spid="114" grpId="4" animBg="1" advAuto="0"/>
      <p:bldP spid="115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7200" cap="all"/>
              <a:t>Three Step Process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355600" y="2352039"/>
            <a:ext cx="12293600" cy="4089401"/>
          </a:xfrm>
          <a:prstGeom prst="rect">
            <a:avLst/>
          </a:prstGeom>
        </p:spPr>
        <p:txBody>
          <a:bodyPr/>
          <a:lstStyle/>
          <a:p>
            <a:pPr marL="812800" lvl="0" indent="-812800">
              <a:lnSpc>
                <a:spcPct val="110000"/>
              </a:lnSpc>
              <a:buSzPct val="100000"/>
              <a:buAutoNum type="arabicPeriod"/>
              <a:defRPr sz="1800"/>
            </a:pPr>
            <a:r>
              <a:rPr sz="4700"/>
              <a:t>Load software and set it up</a:t>
            </a:r>
          </a:p>
          <a:p>
            <a:pPr marL="812800" lvl="0" indent="-812800">
              <a:lnSpc>
                <a:spcPct val="110000"/>
              </a:lnSpc>
              <a:buSzPct val="100000"/>
              <a:buAutoNum type="arabicPeriod"/>
              <a:defRPr sz="1800"/>
            </a:pPr>
            <a:r>
              <a:rPr sz="4700"/>
              <a:t>Calibrate your computer</a:t>
            </a:r>
          </a:p>
          <a:p>
            <a:pPr marL="812800" lvl="0" indent="-812800">
              <a:lnSpc>
                <a:spcPct val="110000"/>
              </a:lnSpc>
              <a:buSzPct val="100000"/>
              <a:buAutoNum type="arabicPeriod"/>
              <a:defRPr sz="1800"/>
            </a:pPr>
            <a:r>
              <a:rPr sz="4700"/>
              <a:t>Calibrate your rig</a:t>
            </a:r>
          </a:p>
        </p:txBody>
      </p:sp>
      <p:sp>
        <p:nvSpPr>
          <p:cNvPr id="119" name="Shape 119"/>
          <p:cNvSpPr/>
          <p:nvPr/>
        </p:nvSpPr>
        <p:spPr>
          <a:xfrm>
            <a:off x="2452402" y="6977380"/>
            <a:ext cx="8099996" cy="965201"/>
          </a:xfrm>
          <a:prstGeom prst="rect">
            <a:avLst/>
          </a:prstGeom>
          <a:ln w="25400">
            <a:solidFill>
              <a:srgbClr val="5A5F5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5800"/>
            </a:lvl1pPr>
          </a:lstStyle>
          <a:p>
            <a:pPr lvl="0">
              <a:defRPr sz="1800"/>
            </a:pPr>
            <a:r>
              <a:rPr sz="5800"/>
              <a:t>Total Time = One Hour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355600" y="228600"/>
            <a:ext cx="12293600" cy="1444675"/>
          </a:xfrm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7200" cap="all"/>
              <a:t>Free Software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355600" y="1930400"/>
            <a:ext cx="12293600" cy="28241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defRPr sz="1800"/>
            </a:pPr>
            <a:r>
              <a:rPr sz="4000" u="sng"/>
              <a:t>Spectrum Lab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 sz="1800"/>
            </a:pPr>
            <a:r>
              <a:rPr sz="4000"/>
              <a:t>http://www.qsl.net/dl4yhf/spectra1.html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defRPr sz="1800"/>
            </a:pPr>
            <a:r>
              <a:rPr sz="4000"/>
              <a:t>Installation tutorial at: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 sz="1800"/>
            </a:pPr>
            <a:r>
              <a:rPr sz="4000"/>
              <a:t>http://www.ve2azx.net/technical/FMT/SpecLabInfo.pdf</a:t>
            </a:r>
          </a:p>
        </p:txBody>
      </p:sp>
      <p:sp>
        <p:nvSpPr>
          <p:cNvPr id="123" name="Shape 123"/>
          <p:cNvSpPr/>
          <p:nvPr/>
        </p:nvSpPr>
        <p:spPr>
          <a:xfrm>
            <a:off x="368300" y="1357337"/>
            <a:ext cx="222592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u="none"/>
            </a:pPr>
            <a:r>
              <a:rPr sz="4000" u="sng"/>
              <a:t>Windows</a:t>
            </a:r>
          </a:p>
        </p:txBody>
      </p:sp>
      <p:sp>
        <p:nvSpPr>
          <p:cNvPr id="124" name="Shape 124"/>
          <p:cNvSpPr/>
          <p:nvPr/>
        </p:nvSpPr>
        <p:spPr>
          <a:xfrm>
            <a:off x="355600" y="4673599"/>
            <a:ext cx="463966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u="sng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 u="none"/>
            </a:pPr>
            <a:r>
              <a:rPr sz="4000" u="sng"/>
              <a:t>Mac/Linux/Windows</a:t>
            </a:r>
          </a:p>
        </p:txBody>
      </p:sp>
      <p:sp>
        <p:nvSpPr>
          <p:cNvPr id="125" name="Shape 125"/>
          <p:cNvSpPr/>
          <p:nvPr/>
        </p:nvSpPr>
        <p:spPr>
          <a:xfrm>
            <a:off x="431800" y="5214887"/>
            <a:ext cx="11202293" cy="4126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484251" lvl="0" indent="-484251" defTabSz="543305">
              <a:spcBef>
                <a:spcPts val="500"/>
              </a:spcBef>
              <a:buSzPct val="82000"/>
              <a:buChar char="•"/>
              <a:defRPr sz="1800"/>
            </a:pPr>
            <a:r>
              <a:rPr sz="3720" u="sng"/>
              <a:t>Fldigi</a:t>
            </a:r>
          </a:p>
          <a:p>
            <a:pPr marL="968502" lvl="1" indent="-484251" defTabSz="543305">
              <a:spcBef>
                <a:spcPts val="500"/>
              </a:spcBef>
              <a:buSzPct val="82000"/>
              <a:buChar char="•"/>
              <a:defRPr sz="1800"/>
            </a:pPr>
            <a:r>
              <a:rPr sz="3720"/>
              <a:t>http://www.w1hkj.com/Fldigi.html</a:t>
            </a:r>
          </a:p>
          <a:p>
            <a:pPr marL="968502" lvl="1" indent="-484251" defTabSz="543305">
              <a:spcBef>
                <a:spcPts val="500"/>
              </a:spcBef>
              <a:buSzPct val="82000"/>
              <a:buChar char="•"/>
              <a:defRPr sz="1800"/>
            </a:pPr>
            <a:r>
              <a:rPr sz="3720"/>
              <a:t>Download, installation and help files on main webpage</a:t>
            </a:r>
          </a:p>
          <a:p>
            <a:pPr marL="484251" lvl="0" indent="-484251" defTabSz="543305">
              <a:spcBef>
                <a:spcPts val="500"/>
              </a:spcBef>
              <a:buSzPct val="82000"/>
              <a:buChar char="•"/>
              <a:defRPr sz="1800"/>
            </a:pPr>
            <a:r>
              <a:rPr sz="3720" u="sng"/>
              <a:t>WSPR</a:t>
            </a:r>
          </a:p>
          <a:p>
            <a:pPr marL="968502" lvl="1" indent="-484251" defTabSz="543305">
              <a:spcBef>
                <a:spcPts val="500"/>
              </a:spcBef>
              <a:buSzPct val="82000"/>
              <a:buChar char="•"/>
              <a:defRPr sz="1800"/>
            </a:pPr>
            <a:r>
              <a:rPr sz="3720"/>
              <a:t>http://physics.princeton.edu/pulsar/K1JT/wspr.html</a:t>
            </a:r>
          </a:p>
          <a:p>
            <a:pPr marL="968502" lvl="1" indent="-484251" defTabSz="543305">
              <a:spcBef>
                <a:spcPts val="500"/>
              </a:spcBef>
              <a:buSzPct val="82000"/>
              <a:buChar char="•"/>
              <a:defRPr sz="1800"/>
            </a:pPr>
            <a:r>
              <a:rPr sz="3720"/>
              <a:t>http://physics.princeton.edu/pulsar/K1JT/FMT_User.pdf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1528862"/>
          </a:xfrm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7200" cap="all"/>
              <a:t>Spectrum Lab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355600" y="6722665"/>
            <a:ext cx="12172851" cy="178633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Very versatile and accurate</a:t>
            </a:r>
          </a:p>
          <a:p>
            <a:pPr lvl="0">
              <a:defRPr sz="1800"/>
            </a:pPr>
            <a:r>
              <a:rPr sz="3800"/>
              <a:t>Will run in Linux/Wine or Mac/Parallels at reduced capability</a:t>
            </a:r>
          </a:p>
        </p:txBody>
      </p:sp>
      <p:pic>
        <p:nvPicPr>
          <p:cNvPr id="129" name="SpecLab Basic.jpg"/>
          <p:cNvPicPr/>
          <p:nvPr/>
        </p:nvPicPr>
        <p:blipFill>
          <a:blip r:embed="rId2">
            <a:extLst/>
          </a:blip>
          <a:srcRect b="10265"/>
          <a:stretch>
            <a:fillRect/>
          </a:stretch>
        </p:blipFill>
        <p:spPr>
          <a:xfrm>
            <a:off x="0" y="1468259"/>
            <a:ext cx="13004800" cy="49667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 idx="4294967295"/>
          </p:nvPr>
        </p:nvSpPr>
        <p:spPr>
          <a:xfrm>
            <a:off x="355600" y="254000"/>
            <a:ext cx="12293600" cy="1528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584200">
              <a:lnSpc>
                <a:spcPct val="100000"/>
              </a:lnSpc>
              <a:defRPr sz="7200" b="0" cap="all">
                <a:solidFill>
                  <a:srgbClr val="000000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/>
            </a:pPr>
            <a:r>
              <a:rPr sz="7200" cap="all"/>
              <a:t>Spectrum Lab setup</a:t>
            </a:r>
          </a:p>
        </p:txBody>
      </p:sp>
      <p:pic>
        <p:nvPicPr>
          <p:cNvPr id="132" name="SpecLab Basic.jpg"/>
          <p:cNvPicPr/>
          <p:nvPr/>
        </p:nvPicPr>
        <p:blipFill>
          <a:blip r:embed="rId2">
            <a:extLst/>
          </a:blip>
          <a:srcRect b="10265"/>
          <a:stretch>
            <a:fillRect/>
          </a:stretch>
        </p:blipFill>
        <p:spPr>
          <a:xfrm>
            <a:off x="0" y="1468259"/>
            <a:ext cx="13004800" cy="49667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0" name="Group 140"/>
          <p:cNvGrpSpPr/>
          <p:nvPr/>
        </p:nvGrpSpPr>
        <p:grpSpPr>
          <a:xfrm>
            <a:off x="722808" y="1705074"/>
            <a:ext cx="12183776" cy="7925148"/>
            <a:chOff x="0" y="0"/>
            <a:chExt cx="12183774" cy="7925147"/>
          </a:xfrm>
        </p:grpSpPr>
        <p:sp>
          <p:nvSpPr>
            <p:cNvPr id="133" name="Shape 133"/>
            <p:cNvSpPr/>
            <p:nvPr/>
          </p:nvSpPr>
          <p:spPr>
            <a:xfrm>
              <a:off x="0" y="0"/>
              <a:ext cx="1105992" cy="42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0" cap="flat">
              <a:solidFill>
                <a:srgbClr val="D5245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39" name="Group 139"/>
            <p:cNvGrpSpPr/>
            <p:nvPr/>
          </p:nvGrpSpPr>
          <p:grpSpPr>
            <a:xfrm>
              <a:off x="5184139" y="2297261"/>
              <a:ext cx="6999636" cy="5627887"/>
              <a:chOff x="33039" y="21877"/>
              <a:chExt cx="6999634" cy="5627885"/>
            </a:xfrm>
          </p:grpSpPr>
          <p:grpSp>
            <p:nvGrpSpPr>
              <p:cNvPr id="137" name="Group 137"/>
              <p:cNvGrpSpPr/>
              <p:nvPr/>
            </p:nvGrpSpPr>
            <p:grpSpPr>
              <a:xfrm>
                <a:off x="33039" y="21877"/>
                <a:ext cx="6999636" cy="5627887"/>
                <a:chOff x="33039" y="21877"/>
                <a:chExt cx="6999634" cy="5627885"/>
              </a:xfrm>
            </p:grpSpPr>
            <p:pic>
              <p:nvPicPr>
                <p:cNvPr id="134" name="sl_corrrection.jpg"/>
                <p:cNvPicPr/>
                <p:nvPr/>
              </p:nvPicPr>
              <p:blipFill>
                <a:blip r:embed="rId3">
                  <a:extLst/>
                </a:blip>
                <a:srcRect r="13882" b="13449"/>
                <a:stretch>
                  <a:fillRect/>
                </a:stretch>
              </p:blipFill>
              <p:spPr>
                <a:xfrm>
                  <a:off x="33039" y="21877"/>
                  <a:ext cx="6999636" cy="562788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35" name="Shape 135"/>
                <p:cNvSpPr/>
                <p:nvPr/>
              </p:nvSpPr>
              <p:spPr>
                <a:xfrm>
                  <a:off x="5587206" y="1394817"/>
                  <a:ext cx="832818" cy="2082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535353"/>
                      </a:solidFill>
                    </a:defRPr>
                  </a:pPr>
                  <a:endParaRPr/>
                </a:p>
              </p:txBody>
            </p:sp>
            <p:sp>
              <p:nvSpPr>
                <p:cNvPr id="136" name="Shape 136"/>
                <p:cNvSpPr/>
                <p:nvPr/>
              </p:nvSpPr>
              <p:spPr>
                <a:xfrm>
                  <a:off x="5587206" y="1896467"/>
                  <a:ext cx="832818" cy="20826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>
                    <a:defRPr>
                      <a:solidFill>
                        <a:srgbClr val="535353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138" name="Shape 138"/>
              <p:cNvSpPr/>
              <p:nvPr/>
            </p:nvSpPr>
            <p:spPr>
              <a:xfrm>
                <a:off x="4729499" y="544016"/>
                <a:ext cx="1105993" cy="425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63500" cap="flat">
                <a:solidFill>
                  <a:srgbClr val="D52459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43" name="Group 143"/>
          <p:cNvGrpSpPr/>
          <p:nvPr/>
        </p:nvGrpSpPr>
        <p:grpSpPr>
          <a:xfrm>
            <a:off x="1453435" y="5368320"/>
            <a:ext cx="4848791" cy="1861790"/>
            <a:chOff x="0" y="0"/>
            <a:chExt cx="4848789" cy="1861789"/>
          </a:xfrm>
        </p:grpSpPr>
        <p:sp>
          <p:nvSpPr>
            <p:cNvPr id="141" name="Shape 141"/>
            <p:cNvSpPr/>
            <p:nvPr/>
          </p:nvSpPr>
          <p:spPr>
            <a:xfrm>
              <a:off x="0" y="1239489"/>
              <a:ext cx="3297511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Select sound card</a:t>
              </a:r>
            </a:p>
          </p:txBody>
        </p:sp>
        <p:sp>
          <p:nvSpPr>
            <p:cNvPr id="142" name="Shape 142"/>
            <p:cNvSpPr/>
            <p:nvPr/>
          </p:nvSpPr>
          <p:spPr>
            <a:xfrm flipV="1">
              <a:off x="3328908" y="0"/>
              <a:ext cx="1519882" cy="1519882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defRPr>
                  <a:solidFill>
                    <a:srgbClr val="535353"/>
                  </a:solidFill>
                </a:defRPr>
              </a:pPr>
              <a:endParaRPr/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632896" y="5271403"/>
            <a:ext cx="9477504" cy="2928987"/>
            <a:chOff x="0" y="0"/>
            <a:chExt cx="9477503" cy="2928985"/>
          </a:xfrm>
        </p:grpSpPr>
        <p:sp>
          <p:nvSpPr>
            <p:cNvPr id="144" name="Shape 144"/>
            <p:cNvSpPr/>
            <p:nvPr/>
          </p:nvSpPr>
          <p:spPr>
            <a:xfrm>
              <a:off x="0" y="2306685"/>
              <a:ext cx="4836989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Set Sample Rate to 44100</a:t>
              </a:r>
            </a:p>
          </p:txBody>
        </p:sp>
        <p:sp>
          <p:nvSpPr>
            <p:cNvPr id="145" name="Shape 145"/>
            <p:cNvSpPr/>
            <p:nvPr/>
          </p:nvSpPr>
          <p:spPr>
            <a:xfrm flipV="1">
              <a:off x="4875887" y="-1"/>
              <a:ext cx="4601617" cy="2566760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defRPr>
                  <a:solidFill>
                    <a:srgbClr val="535353"/>
                  </a:solidFill>
                </a:defRPr>
              </a:pPr>
              <a:endParaRPr/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2830115" y="8655050"/>
            <a:ext cx="6844556" cy="622301"/>
            <a:chOff x="0" y="0"/>
            <a:chExt cx="6844555" cy="622300"/>
          </a:xfrm>
        </p:grpSpPr>
        <p:sp>
          <p:nvSpPr>
            <p:cNvPr id="147" name="Shape 147"/>
            <p:cNvSpPr/>
            <p:nvPr/>
          </p:nvSpPr>
          <p:spPr>
            <a:xfrm>
              <a:off x="0" y="0"/>
              <a:ext cx="1809825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Hit Apply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1825228" y="331192"/>
              <a:ext cx="5019328" cy="256095"/>
            </a:xfrm>
            <a:prstGeom prst="line">
              <a:avLst/>
            </a:prstGeom>
            <a:noFill/>
            <a:ln w="25400" cap="flat">
              <a:solidFill>
                <a:srgbClr val="5A5F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 algn="ctr">
                <a:defRPr>
                  <a:solidFill>
                    <a:srgbClr val="535353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animBg="1" advAuto="0"/>
      <p:bldP spid="143" grpId="2" animBg="1" advAuto="0"/>
      <p:bldP spid="146" grpId="3" animBg="1" advAuto="0"/>
      <p:bldP spid="149" grpId="4" animBg="1" advAuto="0"/>
    </p:bld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Macintosh PowerPoint</Application>
  <PresentationFormat>Custom</PresentationFormat>
  <Paragraphs>135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Showroom</vt:lpstr>
      <vt:lpstr>Precision Frequency Measurement, Transceiver Calibration, And The frequency measuring Test</vt:lpstr>
      <vt:lpstr>PowerPoint Presentation</vt:lpstr>
      <vt:lpstr>ARRL Frequency Measuring Test</vt:lpstr>
      <vt:lpstr>Minimum Setup?</vt:lpstr>
      <vt:lpstr>What you need</vt:lpstr>
      <vt:lpstr>Three Step Process</vt:lpstr>
      <vt:lpstr>Free Software</vt:lpstr>
      <vt:lpstr>Spectrum Lab</vt:lpstr>
      <vt:lpstr>Spectrum Lab setup</vt:lpstr>
      <vt:lpstr>Spectrum Lab setup</vt:lpstr>
      <vt:lpstr>W W V</vt:lpstr>
      <vt:lpstr>Computer Calibration</vt:lpstr>
      <vt:lpstr>Computer Calibration</vt:lpstr>
      <vt:lpstr>Rig Calibration</vt:lpstr>
      <vt:lpstr>Rig Calibration</vt:lpstr>
      <vt:lpstr>fldigi</vt:lpstr>
      <vt:lpstr>fldigi setup</vt:lpstr>
      <vt:lpstr>fldigi setup</vt:lpstr>
      <vt:lpstr>fldigi rig calibration</vt:lpstr>
      <vt:lpstr>Frequency Measuring</vt:lpstr>
      <vt:lpstr>Frequency measuring test</vt:lpstr>
      <vt:lpstr>techniques for the truly serious</vt:lpstr>
      <vt:lpstr>Rig calibration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Frequency Measurement, Transceiver Calibration, And The frequency measuring Test</dc:title>
  <cp:lastModifiedBy>George Allison</cp:lastModifiedBy>
  <cp:revision>1</cp:revision>
  <dcterms:modified xsi:type="dcterms:W3CDTF">2015-04-22T01:12:17Z</dcterms:modified>
</cp:coreProperties>
</file>