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1" r:id="rId1"/>
  </p:sldMasterIdLst>
  <p:notesMasterIdLst>
    <p:notesMasterId r:id="rId99"/>
  </p:notesMasterIdLst>
  <p:handoutMasterIdLst>
    <p:handoutMasterId r:id="rId100"/>
  </p:handoutMasterIdLst>
  <p:sldIdLst>
    <p:sldId id="265" r:id="rId2"/>
    <p:sldId id="256" r:id="rId3"/>
    <p:sldId id="257" r:id="rId4"/>
    <p:sldId id="282" r:id="rId5"/>
    <p:sldId id="259" r:id="rId6"/>
    <p:sldId id="361" r:id="rId7"/>
    <p:sldId id="283" r:id="rId8"/>
    <p:sldId id="284" r:id="rId9"/>
    <p:sldId id="287" r:id="rId10"/>
    <p:sldId id="342" r:id="rId11"/>
    <p:sldId id="362" r:id="rId12"/>
    <p:sldId id="286" r:id="rId13"/>
    <p:sldId id="327" r:id="rId14"/>
    <p:sldId id="290" r:id="rId15"/>
    <p:sldId id="291" r:id="rId16"/>
    <p:sldId id="289" r:id="rId17"/>
    <p:sldId id="292" r:id="rId18"/>
    <p:sldId id="293" r:id="rId19"/>
    <p:sldId id="326" r:id="rId20"/>
    <p:sldId id="294" r:id="rId21"/>
    <p:sldId id="295" r:id="rId22"/>
    <p:sldId id="312" r:id="rId23"/>
    <p:sldId id="364" r:id="rId24"/>
    <p:sldId id="365" r:id="rId25"/>
    <p:sldId id="258" r:id="rId26"/>
    <p:sldId id="260" r:id="rId27"/>
    <p:sldId id="366" r:id="rId28"/>
    <p:sldId id="263" r:id="rId29"/>
    <p:sldId id="261" r:id="rId30"/>
    <p:sldId id="264" r:id="rId31"/>
    <p:sldId id="357" r:id="rId32"/>
    <p:sldId id="328" r:id="rId33"/>
    <p:sldId id="325" r:id="rId34"/>
    <p:sldId id="358" r:id="rId35"/>
    <p:sldId id="297" r:id="rId36"/>
    <p:sldId id="298" r:id="rId37"/>
    <p:sldId id="359" r:id="rId38"/>
    <p:sldId id="360" r:id="rId39"/>
    <p:sldId id="301" r:id="rId40"/>
    <p:sldId id="299" r:id="rId41"/>
    <p:sldId id="300" r:id="rId42"/>
    <p:sldId id="303" r:id="rId43"/>
    <p:sldId id="302" r:id="rId44"/>
    <p:sldId id="363" r:id="rId45"/>
    <p:sldId id="306" r:id="rId46"/>
    <p:sldId id="307" r:id="rId47"/>
    <p:sldId id="308" r:id="rId48"/>
    <p:sldId id="309" r:id="rId49"/>
    <p:sldId id="310" r:id="rId50"/>
    <p:sldId id="311" r:id="rId51"/>
    <p:sldId id="313" r:id="rId52"/>
    <p:sldId id="304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67" r:id="rId61"/>
    <p:sldId id="321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324" r:id="rId74"/>
    <p:sldId id="296" r:id="rId75"/>
    <p:sldId id="341" r:id="rId76"/>
    <p:sldId id="379" r:id="rId77"/>
    <p:sldId id="380" r:id="rId78"/>
    <p:sldId id="381" r:id="rId79"/>
    <p:sldId id="382" r:id="rId80"/>
    <p:sldId id="288" r:id="rId81"/>
    <p:sldId id="383" r:id="rId82"/>
    <p:sldId id="281" r:id="rId83"/>
    <p:sldId id="384" r:id="rId84"/>
    <p:sldId id="385" r:id="rId85"/>
    <p:sldId id="386" r:id="rId86"/>
    <p:sldId id="387" r:id="rId87"/>
    <p:sldId id="388" r:id="rId88"/>
    <p:sldId id="389" r:id="rId89"/>
    <p:sldId id="390" r:id="rId90"/>
    <p:sldId id="262" r:id="rId91"/>
    <p:sldId id="391" r:id="rId92"/>
    <p:sldId id="273" r:id="rId93"/>
    <p:sldId id="280" r:id="rId94"/>
    <p:sldId id="392" r:id="rId95"/>
    <p:sldId id="393" r:id="rId96"/>
    <p:sldId id="394" r:id="rId97"/>
    <p:sldId id="395" r:id="rId9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4" userDrawn="1">
          <p15:clr>
            <a:srgbClr val="A4A3A4"/>
          </p15:clr>
        </p15:guide>
        <p15:guide id="2" pos="6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41"/>
    <a:srgbClr val="0066FF"/>
    <a:srgbClr val="7B0C00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/>
    <p:restoredTop sz="94692"/>
  </p:normalViewPr>
  <p:slideViewPr>
    <p:cSldViewPr snapToGrid="0" snapToObjects="1">
      <p:cViewPr varScale="1">
        <p:scale>
          <a:sx n="102" d="100"/>
          <a:sy n="102" d="100"/>
        </p:scale>
        <p:origin x="920" y="168"/>
      </p:cViewPr>
      <p:guideLst>
        <p:guide orient="horz" pos="624"/>
        <p:guide pos="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912A15-8F69-0145-9985-047A5FACA9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4B380-B92F-854B-966F-EEDC91AE18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626B9-893F-564F-BA20-CED1AD60596F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6852C-3135-7844-9518-4A4C8851B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C8466-167A-8C49-89A3-57F3813244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DCCEC-7F31-F84A-B8B3-057C27821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6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584CD-95E2-4742-806D-337C0D101CEE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CCA52-C132-834B-B82B-7173E45F8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0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31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48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2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B7079-37EE-2741-AADC-202DE67677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1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6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CCA52-C132-834B-B82B-7173E45F89B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71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8E001A-EB23-9849-8276-56C2D4BA0B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D2665D-8BF5-DF47-A866-8836CECD2CEF}" type="slidenum">
              <a:rPr lang="en-US" altLang="en-US" sz="1200"/>
              <a:pPr eaLnBrk="1" hangingPunct="1"/>
              <a:t>77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3C31FA2-25F6-5746-BE67-B7130BE8BD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CA3BC56-6D68-AF4F-B069-B205CA874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50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879C-D39C-D74B-9468-C89F61B64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AA46D-DD3E-D24E-9AD6-C34A83F670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87E6-2854-484D-82AA-AE6691966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1805D-6CA2-5D4A-B6B3-8B87C57A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91D1F-A290-A940-A5EB-B4E8C606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29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0C46-B69F-864B-82E8-F0DEC127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DDC22-A796-9248-96BE-0BD6C95D0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0EBE0-B8BB-BA40-8672-010C090B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BD44B-04A9-D44C-8EC6-D11CEB65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70ED4-07C4-3741-AE13-702E3F53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83BAC-C9B7-544B-BCFB-F7E005D946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2516E-A7DB-C647-8A8E-3E9C5B3F6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2E956-8692-9547-8EB0-3F1A5C4C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BBF35-418F-E442-83E2-FAC89A18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E9406-F4C8-2944-838F-F54B67F0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8C15-2FBB-0045-B0CC-2C189F20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D8999-DD57-D742-83A3-07F42657A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AB5E4-5259-A54D-BCF1-E8E44472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09F37-55E3-D946-9DC1-33FB7A04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86D3E-107D-F74F-80DD-C89DDA8F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9C3F-D477-7545-9259-066CE07BA4C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7FF1F0-0A33-1E4E-A98F-5E4973F80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026"/>
          <a:stretch/>
        </p:blipFill>
        <p:spPr>
          <a:xfrm>
            <a:off x="6808104" y="208388"/>
            <a:ext cx="2137856" cy="13681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3DE5B4-6FA0-9B46-AD4C-94B6F50A7C6A}"/>
              </a:ext>
            </a:extLst>
          </p:cNvPr>
          <p:cNvCxnSpPr/>
          <p:nvPr userDrawn="1"/>
        </p:nvCxnSpPr>
        <p:spPr>
          <a:xfrm>
            <a:off x="510241" y="1536700"/>
            <a:ext cx="6144559" cy="0"/>
          </a:xfrm>
          <a:prstGeom prst="line">
            <a:avLst/>
          </a:prstGeom>
          <a:ln w="107950" cmpd="tri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67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A100-DB2F-0242-ADFB-CA710500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E96C6-8556-2D4B-9AA0-29E8B393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D9CB8-EB79-3244-B9AD-5C6AE36F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3F33-5934-8E45-9A61-6C402105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22930-348C-ED4D-B6B4-D411AB77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7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19F41-121F-814C-88FC-9A286094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1C8A4-6A41-B347-8DEF-F22B9FFF4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01B6D-866B-EE4A-990E-F88A1C41C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4AF598-4CF8-4A4C-8382-0B50B423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A56E-3C23-3F4D-A56C-DE118392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5DE4D-28A4-9546-B254-29E004F1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02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CDC3-38E3-A242-8788-628B125F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E9348-2897-D346-8871-FCA5E5882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01D70-FC4B-CD41-97D9-E74AD055A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19465-C781-354E-BD6B-34F0C645B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98FCD-0C5C-8841-8E90-9ED1757B8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C8CBC-E287-4F4A-B1EB-75E7AB6A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C9296-D471-0C44-895E-D1BCEA95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80C15-604F-B549-ACBB-EE3012540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54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22651-AA24-4946-B1F1-1058013C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AD92-5F3C-144B-8D0D-183D3CB5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BEE00-0A20-BD40-A884-B1C96546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74E4-0B00-8A4B-B9BC-82BD33E0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90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5BFFA-BD8C-BB49-99E6-3B54F1315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1D55B-424B-AD4E-9793-9E83FC3D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6A9F2-CA58-C44F-B35C-369DB926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5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515A-1858-C34F-BEB0-BB532EFA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60A4-CDE1-A94B-9BC3-B9C7E35A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00DD2-FB68-9E47-90E5-890F1131F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3CA5F-D7D0-0D45-96E4-16B143C47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28621-9013-6C4A-B18F-68D71527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4B9D4-22BA-924A-A242-51A9C8109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979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F739-62EB-1140-8A34-D4E4525E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3AFDB-9AA1-7A4C-B36D-328A3B657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9ABBC-9BCE-2942-BF44-2FF99D534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797AB-350E-2748-AE42-13D9DDE9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903EC-6C7F-B64F-A7D1-3FF98448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4D465-9F5F-0F40-8697-0245287C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B281-368D-4543-B221-9E192C235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0E04A-900A-B547-8375-769C59D6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C3A6-93BF-1D44-B955-C0959DA80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C1916-FFFE-054B-80BD-54326943F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4FD96-BE15-5141-84FD-AB6D6CC7C0D1}" type="datetimeFigureOut">
              <a:rPr lang="en-US" smtClean="0"/>
              <a:t>6/18/19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73438-828D-724D-8865-1F37CF00B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FEED-962A-124E-B47E-480C3BB13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9C3F-D477-7545-9259-066CE07BA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t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ncezid/dvbd/about/prevent-bites.html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B95DBD-4999-8D48-8889-FACDBAA0AC3B}"/>
              </a:ext>
            </a:extLst>
          </p:cNvPr>
          <p:cNvSpPr/>
          <p:nvPr/>
        </p:nvSpPr>
        <p:spPr>
          <a:xfrm>
            <a:off x="0" y="-88900"/>
            <a:ext cx="9410700" cy="71247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17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Attendance Sheet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5EAB5-DB74-CC4E-A9ED-D2A935294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701800"/>
            <a:ext cx="8229600" cy="345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C6FDA5-E3FD-FF4B-9E57-C48ED9BB25F9}"/>
              </a:ext>
            </a:extLst>
          </p:cNvPr>
          <p:cNvSpPr txBox="1"/>
          <p:nvPr/>
        </p:nvSpPr>
        <p:spPr>
          <a:xfrm>
            <a:off x="350211" y="5303520"/>
            <a:ext cx="8367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EVERYBODY</a:t>
            </a:r>
            <a:r>
              <a:rPr lang="en-US" sz="4000" dirty="0">
                <a:latin typeface="Arial Rounded MT Bold" panose="020F0704030504030204" pitchFamily="34" charset="77"/>
              </a:rPr>
              <a:t> signs in</a:t>
            </a:r>
          </a:p>
          <a:p>
            <a:pPr algn="ctr"/>
            <a:r>
              <a:rPr lang="en-US" sz="4000" dirty="0">
                <a:latin typeface="Arial Rounded MT Bold" panose="020F0704030504030204" pitchFamily="34" charset="77"/>
              </a:rPr>
              <a:t>Once, and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ONLY</a:t>
            </a:r>
            <a:r>
              <a:rPr lang="en-US" sz="4000" dirty="0">
                <a:latin typeface="Arial Rounded MT Bold" panose="020F0704030504030204" pitchFamily="34" charset="77"/>
              </a:rPr>
              <a:t> once!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9EBB64-E3BC-C740-8764-A592239934C4}"/>
              </a:ext>
            </a:extLst>
          </p:cNvPr>
          <p:cNvGrpSpPr/>
          <p:nvPr/>
        </p:nvGrpSpPr>
        <p:grpSpPr>
          <a:xfrm>
            <a:off x="1371600" y="3072384"/>
            <a:ext cx="7345988" cy="1152144"/>
            <a:chOff x="1371600" y="3072384"/>
            <a:chExt cx="7345988" cy="1152144"/>
          </a:xfrm>
        </p:grpSpPr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52E73B7B-BAA5-454F-BBD9-36EF2A815F74}"/>
                </a:ext>
              </a:extLst>
            </p:cNvPr>
            <p:cNvSpPr/>
            <p:nvPr/>
          </p:nvSpPr>
          <p:spPr>
            <a:xfrm>
              <a:off x="1371600" y="3081528"/>
              <a:ext cx="694944" cy="1143000"/>
            </a:xfrm>
            <a:prstGeom prst="upArrow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 Arrow 12">
              <a:extLst>
                <a:ext uri="{FF2B5EF4-FFF2-40B4-BE49-F238E27FC236}">
                  <a16:creationId xmlns:a16="http://schemas.microsoft.com/office/drawing/2014/main" id="{4D14E59D-CA6C-A648-BBE8-1013B7A98C33}"/>
                </a:ext>
              </a:extLst>
            </p:cNvPr>
            <p:cNvSpPr/>
            <p:nvPr/>
          </p:nvSpPr>
          <p:spPr>
            <a:xfrm>
              <a:off x="8022644" y="3072384"/>
              <a:ext cx="694944" cy="1143000"/>
            </a:xfrm>
            <a:prstGeom prst="upArrow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ED3F18-43FB-DD43-A067-6C4ED5881E91}"/>
              </a:ext>
            </a:extLst>
          </p:cNvPr>
          <p:cNvGrpSpPr/>
          <p:nvPr/>
        </p:nvGrpSpPr>
        <p:grpSpPr>
          <a:xfrm>
            <a:off x="7357823" y="1701800"/>
            <a:ext cx="1611206" cy="913384"/>
            <a:chOff x="7357823" y="1701800"/>
            <a:chExt cx="1611206" cy="91338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AF7D70-2100-FD45-85D3-47623B646097}"/>
                </a:ext>
              </a:extLst>
            </p:cNvPr>
            <p:cNvSpPr txBox="1"/>
            <p:nvPr/>
          </p:nvSpPr>
          <p:spPr>
            <a:xfrm>
              <a:off x="7357823" y="1701800"/>
              <a:ext cx="16112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Age &lt;= 18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62AEF96C-8F9F-6D4E-A3E9-80460FFC3E87}"/>
                </a:ext>
              </a:extLst>
            </p:cNvPr>
            <p:cNvSpPr/>
            <p:nvPr/>
          </p:nvSpPr>
          <p:spPr>
            <a:xfrm>
              <a:off x="8278676" y="2085848"/>
              <a:ext cx="244767" cy="529336"/>
            </a:xfrm>
            <a:prstGeom prst="downArrow">
              <a:avLst/>
            </a:prstGeom>
            <a:noFill/>
            <a:ln w="476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B4F1FEF-7560-6B4B-A738-E3D65D4C7734}"/>
              </a:ext>
            </a:extLst>
          </p:cNvPr>
          <p:cNvSpPr txBox="1"/>
          <p:nvPr/>
        </p:nvSpPr>
        <p:spPr>
          <a:xfrm>
            <a:off x="3294345" y="3302526"/>
            <a:ext cx="274824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Needed:</a:t>
            </a:r>
          </a:p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Attendance Wranglers</a:t>
            </a:r>
          </a:p>
        </p:txBody>
      </p:sp>
    </p:spTree>
    <p:extLst>
      <p:ext uri="{BB962C8B-B14F-4D97-AF65-F5344CB8AC3E}">
        <p14:creationId xmlns:p14="http://schemas.microsoft.com/office/powerpoint/2010/main" val="27822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17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Food!</a:t>
            </a:r>
          </a:p>
        </p:txBody>
      </p:sp>
      <p:sp>
        <p:nvSpPr>
          <p:cNvPr id="4" name="Safety…"/>
          <p:cNvSpPr txBox="1"/>
          <p:nvPr/>
        </p:nvSpPr>
        <p:spPr>
          <a:xfrm>
            <a:off x="857701" y="1773934"/>
            <a:ext cx="7378613" cy="1101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 marL="292100" indent="-292100" defTabSz="905255">
              <a:spcBef>
                <a:spcPts val="3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72">
                <a:solidFill>
                  <a:srgbClr val="404040"/>
                </a:solidFill>
              </a:defRPr>
            </a:pPr>
            <a:r>
              <a:rPr lang="en-US" sz="3200" dirty="0">
                <a:latin typeface="Arial Rounded MT Bold" panose="020F0704030504030204" pitchFamily="34" charset="77"/>
              </a:rPr>
              <a:t>Saturday Lunch</a:t>
            </a:r>
          </a:p>
          <a:p>
            <a:pPr marL="747713" lvl="1" indent="-290513" defTabSz="905255">
              <a:spcBef>
                <a:spcPts val="3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72">
                <a:solidFill>
                  <a:srgbClr val="404040"/>
                </a:solidFill>
              </a:defRPr>
            </a:pPr>
            <a:r>
              <a:rPr lang="en-US" sz="3200" dirty="0">
                <a:latin typeface="Arial Rounded MT Bold" panose="020F0704030504030204" pitchFamily="34" charset="77"/>
              </a:rPr>
              <a:t>Cold cut sandwiches</a:t>
            </a:r>
            <a:endParaRPr sz="3200" dirty="0">
              <a:latin typeface="Arial Rounded MT Bold" panose="020F0704030504030204" pitchFamily="34" charset="77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9" y="2887100"/>
            <a:ext cx="6894594" cy="264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afety…"/>
          <p:cNvSpPr txBox="1"/>
          <p:nvPr/>
        </p:nvSpPr>
        <p:spPr>
          <a:xfrm>
            <a:off x="3696219" y="5655086"/>
            <a:ext cx="4984298" cy="73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defPPr>
              <a:defRPr lang="en-US"/>
            </a:defPPr>
            <a:lvl1pPr marL="457200" indent="-457200" defTabSz="905255">
              <a:spcBef>
                <a:spcPts val="300"/>
              </a:spcBef>
              <a:buClr>
                <a:srgbClr val="08326C"/>
              </a:buClr>
              <a:buSzPct val="100000"/>
              <a:buFont typeface="Wingdings" charset="2"/>
              <a:buChar char="§"/>
              <a:defRPr sz="3200">
                <a:solidFill>
                  <a:srgbClr val="404040"/>
                </a:solidFill>
              </a:defRPr>
            </a:lvl1pPr>
            <a:lvl2pPr marL="914400" lvl="1" indent="-457200" defTabSz="905255">
              <a:spcBef>
                <a:spcPts val="300"/>
              </a:spcBef>
              <a:buClr>
                <a:srgbClr val="08326C"/>
              </a:buClr>
              <a:buSzPct val="100000"/>
              <a:buFont typeface="Wingdings" charset="2"/>
              <a:buChar char="§"/>
              <a:defRPr sz="3200">
                <a:solidFill>
                  <a:srgbClr val="404040"/>
                </a:solidFill>
              </a:defRPr>
            </a:lvl2pPr>
          </a:lstStyle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  <a:latin typeface="Arial Rounded MT Bold" panose="020F0704030504030204" pitchFamily="34" charset="77"/>
              </a:rPr>
              <a:t>Guests?</a:t>
            </a:r>
            <a:endParaRPr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55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  <p:bldP spid="12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43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Field Day Operations</a:t>
            </a:r>
          </a:p>
        </p:txBody>
      </p:sp>
      <p:sp>
        <p:nvSpPr>
          <p:cNvPr id="4" name="Safety…"/>
          <p:cNvSpPr txBox="1"/>
          <p:nvPr/>
        </p:nvSpPr>
        <p:spPr>
          <a:xfrm>
            <a:off x="974254" y="1581925"/>
            <a:ext cx="7378613" cy="2299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457200" indent="-457200" defTabSz="905255">
              <a:spcBef>
                <a:spcPts val="3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72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Safety</a:t>
            </a:r>
          </a:p>
          <a:p>
            <a:pPr marL="457200" indent="-457200" defTabSz="905255">
              <a:spcBef>
                <a:spcPts val="3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72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446.025 simplex for site coordination</a:t>
            </a:r>
          </a:p>
          <a:p>
            <a:pPr marL="457200" indent="-457200" defTabSz="905255">
              <a:spcBef>
                <a:spcPts val="3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72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Visitors — We could see 50 or more</a:t>
            </a:r>
          </a:p>
          <a:p>
            <a:pPr lvl="1" defTabSz="905255">
              <a:buClr>
                <a:srgbClr val="08326C"/>
              </a:buClr>
              <a:defRPr sz="2772">
                <a:solidFill>
                  <a:srgbClr val="404040"/>
                </a:solidFill>
              </a:defRPr>
            </a:pPr>
            <a:r>
              <a:rPr lang="en-US" dirty="0">
                <a:latin typeface="Arial Rounded MT Bold" panose="020F0704030504030204" pitchFamily="34" charset="77"/>
              </a:rPr>
              <a:t>        </a:t>
            </a:r>
            <a:r>
              <a:rPr dirty="0">
                <a:latin typeface="Arial Rounded MT Bold" panose="020F0704030504030204" pitchFamily="34" charset="77"/>
              </a:rPr>
              <a:t>— Wear your badge</a:t>
            </a:r>
            <a:endParaRPr lang="en-US" dirty="0">
              <a:latin typeface="Arial Rounded MT Bold" panose="020F0704030504030204" pitchFamily="34" charset="77"/>
            </a:endParaRPr>
          </a:p>
          <a:p>
            <a:pPr lvl="1" defTabSz="905255">
              <a:buClr>
                <a:srgbClr val="08326C"/>
              </a:buClr>
              <a:defRPr sz="2772">
                <a:solidFill>
                  <a:srgbClr val="404040"/>
                </a:solidFill>
              </a:defRPr>
            </a:pPr>
            <a:r>
              <a:rPr lang="en-US" dirty="0">
                <a:latin typeface="Arial Rounded MT Bold" panose="020F0704030504030204" pitchFamily="34" charset="77"/>
              </a:rPr>
              <a:t>        </a:t>
            </a:r>
            <a:r>
              <a:rPr dirty="0">
                <a:latin typeface="Arial Rounded MT Bold" panose="020F0704030504030204" pitchFamily="34" charset="77"/>
              </a:rPr>
              <a:t>— Invite your neighbors</a:t>
            </a:r>
          </a:p>
        </p:txBody>
      </p:sp>
      <p:grpSp>
        <p:nvGrpSpPr>
          <p:cNvPr id="5" name="Group"/>
          <p:cNvGrpSpPr/>
          <p:nvPr/>
        </p:nvGrpSpPr>
        <p:grpSpPr>
          <a:xfrm>
            <a:off x="2120864" y="3877722"/>
            <a:ext cx="4902272" cy="1969418"/>
            <a:chOff x="0" y="0"/>
            <a:chExt cx="4902271" cy="1969416"/>
          </a:xfrm>
        </p:grpSpPr>
        <p:sp>
          <p:nvSpPr>
            <p:cNvPr id="7" name="Oval"/>
            <p:cNvSpPr/>
            <p:nvPr/>
          </p:nvSpPr>
          <p:spPr>
            <a:xfrm>
              <a:off x="957627" y="808472"/>
              <a:ext cx="386625" cy="45713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" name="Oval"/>
            <p:cNvSpPr/>
            <p:nvPr/>
          </p:nvSpPr>
          <p:spPr>
            <a:xfrm>
              <a:off x="3583447" y="808472"/>
              <a:ext cx="386625" cy="45713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9" name="Visitors.png" descr="Visitor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902272" cy="1969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We’re selling Amateur Radio!  Greet all the visitors and explain what you’re doing!"/>
          <p:cNvSpPr txBox="1"/>
          <p:nvPr/>
        </p:nvSpPr>
        <p:spPr>
          <a:xfrm>
            <a:off x="974253" y="5845955"/>
            <a:ext cx="7378613" cy="892552"/>
          </a:xfrm>
          <a:prstGeom prst="rect">
            <a:avLst/>
          </a:prstGeom>
          <a:ln w="38100">
            <a:solidFill>
              <a:srgbClr val="08326C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600"/>
            </a:lvl1pPr>
          </a:lstStyle>
          <a:p>
            <a:r>
              <a:rPr>
                <a:latin typeface="Arial Rounded MT Bold" panose="020F0704030504030204" pitchFamily="34" charset="77"/>
              </a:rPr>
              <a:t>We’re selling Amateur Radio!  Greet all the visitors and explain what you’re doing!</a:t>
            </a:r>
          </a:p>
        </p:txBody>
      </p:sp>
    </p:spTree>
    <p:extLst>
      <p:ext uri="{BB962C8B-B14F-4D97-AF65-F5344CB8AC3E}">
        <p14:creationId xmlns:p14="http://schemas.microsoft.com/office/powerpoint/2010/main" val="28492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  <p:bldP spid="5" grpId="0" animBg="1" advAuto="0"/>
      <p:bldP spid="10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17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Bonus Points</a:t>
            </a:r>
          </a:p>
        </p:txBody>
      </p:sp>
      <p:sp>
        <p:nvSpPr>
          <p:cNvPr id="5" name="Emergency Power (300 points)…"/>
          <p:cNvSpPr txBox="1">
            <a:spLocks/>
          </p:cNvSpPr>
          <p:nvPr/>
        </p:nvSpPr>
        <p:spPr>
          <a:xfrm>
            <a:off x="736320" y="1677676"/>
            <a:ext cx="3652934" cy="3979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Emergency Power (400 points)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Media Publicity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Satellite QSO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Alternate Power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W1AW Bulletin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Educational Activity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Youth Participation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Web Submission</a:t>
            </a:r>
          </a:p>
        </p:txBody>
      </p:sp>
      <p:sp>
        <p:nvSpPr>
          <p:cNvPr id="6" name="Most Items Are Worth Up To 100 Points"/>
          <p:cNvSpPr txBox="1"/>
          <p:nvPr/>
        </p:nvSpPr>
        <p:spPr>
          <a:xfrm>
            <a:off x="487684" y="6106719"/>
            <a:ext cx="8092431" cy="584775"/>
          </a:xfrm>
          <a:prstGeom prst="rect">
            <a:avLst/>
          </a:prstGeom>
          <a:ln w="31750">
            <a:solidFill>
              <a:srgbClr val="08326C"/>
            </a:solidFill>
            <a:beve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 anchor="ctr">
            <a:spAutoFit/>
          </a:bodyPr>
          <a:lstStyle>
            <a:lvl1pPr algn="ctr">
              <a:defRPr sz="3200" b="1" i="1"/>
            </a:lvl1pPr>
          </a:lstStyle>
          <a:p>
            <a:r>
              <a:rPr>
                <a:latin typeface="Arial Rounded MT Bold" panose="020F0704030504030204" pitchFamily="34" charset="77"/>
              </a:rPr>
              <a:t>Most Items Are Worth Up To 100 Points</a:t>
            </a:r>
          </a:p>
        </p:txBody>
      </p:sp>
      <p:sp>
        <p:nvSpPr>
          <p:cNvPr id="7" name="Public Location…"/>
          <p:cNvSpPr txBox="1"/>
          <p:nvPr/>
        </p:nvSpPr>
        <p:spPr>
          <a:xfrm>
            <a:off x="4324040" y="1677676"/>
            <a:ext cx="4384705" cy="430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Public Location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Public Info Table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Safety Officer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Site Visit by Elected Official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Site Visit by Agency Rep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Social Media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Message Handling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Message to Section Mgr.</a:t>
            </a:r>
          </a:p>
          <a:p>
            <a:pPr marL="342900" indent="-342900" defTabSz="886968">
              <a:spcBef>
                <a:spcPts val="7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328"/>
            </a:pPr>
            <a:r>
              <a:rPr sz="2328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GOTA 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D5935-9CCD-F243-A143-9556CC9A3C3C}"/>
              </a:ext>
            </a:extLst>
          </p:cNvPr>
          <p:cNvSpPr txBox="1"/>
          <p:nvPr/>
        </p:nvSpPr>
        <p:spPr>
          <a:xfrm>
            <a:off x="4178689" y="4153621"/>
            <a:ext cx="576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sym typeface="Wingdings 2" pitchFamily="2" charset="2"/>
              </a:rPr>
              <a:t>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391" y="632843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Contacts and Logging</a:t>
            </a:r>
          </a:p>
        </p:txBody>
      </p:sp>
      <p:sp>
        <p:nvSpPr>
          <p:cNvPr id="5" name="Exchange: Station class and ARRL section…"/>
          <p:cNvSpPr txBox="1"/>
          <p:nvPr/>
        </p:nvSpPr>
        <p:spPr>
          <a:xfrm>
            <a:off x="457199" y="1567577"/>
            <a:ext cx="8185788" cy="430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marL="234950" indent="-23495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</a:defRPr>
            </a:pPr>
            <a:r>
              <a:rPr sz="2400" dirty="0">
                <a:latin typeface="Arial Rounded MT Bold" panose="020F0704030504030204" pitchFamily="34" charset="77"/>
              </a:rPr>
              <a:t>Exchange: </a:t>
            </a:r>
            <a:r>
              <a:rPr lang="en-US" sz="2400" dirty="0">
                <a:latin typeface="Arial Rounded MT Bold" panose="020F0704030504030204" pitchFamily="34" charset="77"/>
              </a:rPr>
              <a:t>C</a:t>
            </a:r>
            <a:r>
              <a:rPr sz="2400" dirty="0">
                <a:latin typeface="Arial Rounded MT Bold" panose="020F0704030504030204" pitchFamily="34" charset="77"/>
              </a:rPr>
              <a:t>lass and ARRL section</a:t>
            </a:r>
          </a:p>
          <a:p>
            <a:pPr marL="234950" indent="-23495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We are: </a:t>
            </a:r>
            <a:r>
              <a:rPr sz="2400" dirty="0">
                <a:latin typeface="Arial Rounded MT Bold" panose="020F0704030504030204" pitchFamily="34" charset="77"/>
              </a:rPr>
              <a:t>“</a:t>
            </a:r>
            <a:r>
              <a:rPr lang="en-US" sz="2400" dirty="0">
                <a:latin typeface="Arial Rounded MT Bold" panose="020F0704030504030204" pitchFamily="34" charset="77"/>
              </a:rPr>
              <a:t>4</a:t>
            </a:r>
            <a:r>
              <a:rPr sz="2400" dirty="0">
                <a:latin typeface="Arial Rounded MT Bold" panose="020F0704030504030204" pitchFamily="34" charset="77"/>
              </a:rPr>
              <a:t>A EMA” or “</a:t>
            </a:r>
            <a:r>
              <a:rPr lang="en-US" sz="2400" dirty="0">
                <a:latin typeface="Arial Rounded MT Bold" panose="020F0704030504030204" pitchFamily="34" charset="77"/>
              </a:rPr>
              <a:t>4</a:t>
            </a:r>
            <a:r>
              <a:rPr sz="2400" dirty="0">
                <a:latin typeface="Arial Rounded MT Bold" panose="020F0704030504030204" pitchFamily="34" charset="77"/>
              </a:rPr>
              <a:t>A Eastern Massachusetts”</a:t>
            </a:r>
          </a:p>
          <a:p>
            <a:pPr marL="234950" indent="-23495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sz="2400" dirty="0">
                <a:latin typeface="Arial Rounded MT Bold" panose="020F0704030504030204" pitchFamily="34" charset="77"/>
              </a:rPr>
              <a:t>Stations can be worked once per band - mode</a:t>
            </a:r>
          </a:p>
          <a:p>
            <a:pPr marL="234950" indent="-23495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Don’t say “Please copy”</a:t>
            </a:r>
          </a:p>
          <a:p>
            <a:pPr marL="234950" indent="-23495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Use correct Section abbreviations</a:t>
            </a:r>
            <a:endParaRPr sz="2400" dirty="0">
              <a:latin typeface="Arial Rounded MT Bold" panose="020F0704030504030204" pitchFamily="34" charset="77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5" y="3490462"/>
            <a:ext cx="6527165" cy="30645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C2566E-0B92-2146-BFC6-80E1F0CB47E4}"/>
              </a:ext>
            </a:extLst>
          </p:cNvPr>
          <p:cNvGrpSpPr/>
          <p:nvPr/>
        </p:nvGrpSpPr>
        <p:grpSpPr>
          <a:xfrm>
            <a:off x="7245927" y="3490462"/>
            <a:ext cx="1856508" cy="2488329"/>
            <a:chOff x="7245927" y="3773926"/>
            <a:chExt cx="1856508" cy="2488329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6EF4E0AB-7679-1F4C-BCE2-F5B23C8B24FC}"/>
                </a:ext>
              </a:extLst>
            </p:cNvPr>
            <p:cNvSpPr/>
            <p:nvPr/>
          </p:nvSpPr>
          <p:spPr>
            <a:xfrm>
              <a:off x="7245927" y="3773926"/>
              <a:ext cx="387928" cy="2488329"/>
            </a:xfrm>
            <a:prstGeom prst="rightBrace">
              <a:avLst/>
            </a:prstGeom>
            <a:ln w="254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4D9A5F-5C95-4940-90C7-9FA3D1F9C2B6}"/>
                </a:ext>
              </a:extLst>
            </p:cNvPr>
            <p:cNvSpPr txBox="1"/>
            <p:nvPr/>
          </p:nvSpPr>
          <p:spPr>
            <a:xfrm>
              <a:off x="7606137" y="4765965"/>
              <a:ext cx="14962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Canada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B769B2-BC7B-D54C-8F15-0F3E98651A27}"/>
              </a:ext>
            </a:extLst>
          </p:cNvPr>
          <p:cNvGrpSpPr/>
          <p:nvPr/>
        </p:nvGrpSpPr>
        <p:grpSpPr>
          <a:xfrm>
            <a:off x="2057400" y="2447544"/>
            <a:ext cx="5861304" cy="12192"/>
            <a:chOff x="2148840" y="2447544"/>
            <a:chExt cx="5861304" cy="1219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3F09D1-1AE0-7C4C-9EDB-A3316F6CABA0}"/>
                </a:ext>
              </a:extLst>
            </p:cNvPr>
            <p:cNvCxnSpPr/>
            <p:nvPr/>
          </p:nvCxnSpPr>
          <p:spPr>
            <a:xfrm>
              <a:off x="2148840" y="2459736"/>
              <a:ext cx="1170432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956072-01F6-D340-9EEA-CCB6AB9FE958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47544"/>
              <a:ext cx="397154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3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2" y="1690408"/>
            <a:ext cx="6274374" cy="4722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5" y="632843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Operator Signup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40843" y="2309842"/>
            <a:ext cx="2603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Rounded MT Bold" panose="020F0704030504030204" pitchFamily="34" charset="77"/>
              </a:rPr>
              <a:t>Optional But, Those who sign up have </a:t>
            </a:r>
          </a:p>
          <a:p>
            <a:r>
              <a:rPr lang="en-US" sz="3600" dirty="0">
                <a:latin typeface="Arial Rounded MT Bold" panose="020F0704030504030204" pitchFamily="34" charset="77"/>
              </a:rPr>
              <a:t>priority!</a:t>
            </a:r>
          </a:p>
        </p:txBody>
      </p:sp>
    </p:spTree>
    <p:extLst>
      <p:ext uri="{BB962C8B-B14F-4D97-AF65-F5344CB8AC3E}">
        <p14:creationId xmlns:p14="http://schemas.microsoft.com/office/powerpoint/2010/main" val="388122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17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Field Day Operations</a:t>
            </a:r>
          </a:p>
        </p:txBody>
      </p:sp>
      <p:sp>
        <p:nvSpPr>
          <p:cNvPr id="11" name="The Control Operator’s license class determines the band limits"/>
          <p:cNvSpPr txBox="1"/>
          <p:nvPr/>
        </p:nvSpPr>
        <p:spPr>
          <a:xfrm>
            <a:off x="817454" y="1634011"/>
            <a:ext cx="7614592" cy="430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algn="ctr" defTabSz="914400">
              <a:spcBef>
                <a:spcPts val="800"/>
              </a:spcBef>
              <a:buClr>
                <a:srgbClr val="08326C"/>
              </a:buClr>
              <a:buSzPct val="100000"/>
              <a:defRPr sz="2700">
                <a:solidFill>
                  <a:srgbClr val="404040"/>
                </a:solidFill>
              </a:defRPr>
            </a:pPr>
            <a:r>
              <a:rPr dirty="0">
                <a:solidFill>
                  <a:srgbClr val="000000"/>
                </a:solidFill>
                <a:latin typeface="Arial Rounded MT Bold" panose="020F0704030504030204" pitchFamily="34" charset="77"/>
              </a:rPr>
              <a:t>The</a:t>
            </a:r>
            <a:r>
              <a:rPr b="1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b="1" u="sng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Control Operator’s</a:t>
            </a:r>
            <a:r>
              <a:rPr u="sng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 </a:t>
            </a:r>
            <a:r>
              <a:rPr dirty="0">
                <a:solidFill>
                  <a:srgbClr val="000000"/>
                </a:solidFill>
                <a:latin typeface="Arial Rounded MT Bold" panose="020F0704030504030204" pitchFamily="34" charset="77"/>
              </a:rPr>
              <a:t>license class determines the band limits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1776" y="3490548"/>
            <a:ext cx="28148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77"/>
              </a:rPr>
              <a:t>Every station will have a copy of the band plan.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7521C-9BA8-0C49-899D-C247A14E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8" y="2531287"/>
            <a:ext cx="5609967" cy="42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27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5F49CF-F7BC-0840-90CA-C7F6E2F2F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955" y="1616490"/>
            <a:ext cx="2804348" cy="2328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BD0A1-0488-3046-B020-781169231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03" y="1616490"/>
            <a:ext cx="2838552" cy="2344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C84504-54AD-3843-8955-DBA791CA8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485" y="1616490"/>
            <a:ext cx="2832472" cy="2333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391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Propagation Forecast</a:t>
            </a:r>
          </a:p>
        </p:txBody>
      </p:sp>
      <p:sp>
        <p:nvSpPr>
          <p:cNvPr id="6" name="West Coast"/>
          <p:cNvSpPr txBox="1"/>
          <p:nvPr/>
        </p:nvSpPr>
        <p:spPr>
          <a:xfrm>
            <a:off x="965909" y="3944994"/>
            <a:ext cx="183030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Arial Rounded MT Bold" panose="020F0704030504030204" pitchFamily="34" charset="77"/>
              </a:rPr>
              <a:t>West Coast</a:t>
            </a:r>
          </a:p>
        </p:txBody>
      </p:sp>
      <p:sp>
        <p:nvSpPr>
          <p:cNvPr id="7" name="Central"/>
          <p:cNvSpPr txBox="1"/>
          <p:nvPr/>
        </p:nvSpPr>
        <p:spPr>
          <a:xfrm>
            <a:off x="4030570" y="3944994"/>
            <a:ext cx="127949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r>
              <a:rPr dirty="0">
                <a:latin typeface="Arial Rounded MT Bold" panose="020F0704030504030204" pitchFamily="34" charset="77"/>
              </a:rPr>
              <a:t>Central</a:t>
            </a:r>
          </a:p>
        </p:txBody>
      </p:sp>
      <p:sp>
        <p:nvSpPr>
          <p:cNvPr id="8" name="South"/>
          <p:cNvSpPr txBox="1"/>
          <p:nvPr/>
        </p:nvSpPr>
        <p:spPr>
          <a:xfrm>
            <a:off x="7199434" y="3944994"/>
            <a:ext cx="9643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rPr>
                <a:latin typeface="Arial Rounded MT Bold" panose="020F0704030504030204" pitchFamily="34" charset="77"/>
              </a:rPr>
              <a:t>South</a:t>
            </a:r>
          </a:p>
        </p:txBody>
      </p:sp>
      <p:sp>
        <p:nvSpPr>
          <p:cNvPr id="9" name="Lessons learned from last year:…"/>
          <p:cNvSpPr txBox="1"/>
          <p:nvPr/>
        </p:nvSpPr>
        <p:spPr>
          <a:xfrm>
            <a:off x="288744" y="4352282"/>
            <a:ext cx="8723448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300"/>
            </a:pPr>
            <a:r>
              <a:rPr lang="en-US" sz="2400" u="sng" dirty="0">
                <a:latin typeface="Arial Rounded MT Bold" panose="020F0704030504030204" pitchFamily="34" charset="77"/>
              </a:rPr>
              <a:t>Takeaways:</a:t>
            </a:r>
            <a:endParaRPr sz="2400" u="sng" dirty="0">
              <a:latin typeface="Arial Rounded MT Bold" panose="020F0704030504030204" pitchFamily="34" charset="77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300"/>
            </a:pPr>
            <a:r>
              <a:rPr lang="en-US" sz="2400" dirty="0">
                <a:latin typeface="Arial Rounded MT Bold" panose="020F0704030504030204" pitchFamily="34" charset="77"/>
              </a:rPr>
              <a:t>There’s a path open to somewhere all the time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300"/>
            </a:pPr>
            <a:r>
              <a:rPr lang="en-US" sz="2400" dirty="0">
                <a:latin typeface="Arial Rounded MT Bold" panose="020F0704030504030204" pitchFamily="34" charset="77"/>
              </a:rPr>
              <a:t>Best bands: 80M, 40M, &amp; 20M.</a:t>
            </a:r>
            <a:endParaRPr sz="2400" dirty="0">
              <a:latin typeface="Arial Rounded MT Bold" panose="020F0704030504030204" pitchFamily="34" charset="77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300"/>
            </a:pPr>
            <a:r>
              <a:rPr sz="2400" dirty="0">
                <a:latin typeface="Arial Rounded MT Bold" panose="020F0704030504030204" pitchFamily="34" charset="77"/>
              </a:rPr>
              <a:t>Midnight - morning operations are very productive</a:t>
            </a:r>
            <a:endParaRPr lang="en-US" sz="2400" dirty="0">
              <a:latin typeface="Arial Rounded MT Bold" panose="020F0704030504030204" pitchFamily="34" charset="77"/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300"/>
            </a:pPr>
            <a:r>
              <a:rPr lang="en-US" sz="2400" dirty="0">
                <a:latin typeface="Arial Rounded MT Bold" panose="020F0704030504030204" pitchFamily="34" charset="77"/>
              </a:rPr>
              <a:t>Try 80 meters!  Look for openings on 10 meters!</a:t>
            </a: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300"/>
            </a:pPr>
            <a:r>
              <a:rPr lang="en-US" sz="2400" dirty="0">
                <a:latin typeface="Arial Rounded MT Bold" panose="020F0704030504030204" pitchFamily="34" charset="77"/>
              </a:rPr>
              <a:t>Best for HI: 20M: Daytime, 40M: Night (Check DX spots)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F7FC25-4DD7-9947-9DD5-23F67E5DF737}"/>
              </a:ext>
            </a:extLst>
          </p:cNvPr>
          <p:cNvCxnSpPr/>
          <p:nvPr/>
        </p:nvCxnSpPr>
        <p:spPr>
          <a:xfrm flipV="1">
            <a:off x="2285029" y="1873521"/>
            <a:ext cx="0" cy="158178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A94B9E-D279-E54E-A15E-23D704760769}"/>
              </a:ext>
            </a:extLst>
          </p:cNvPr>
          <p:cNvCxnSpPr/>
          <p:nvPr/>
        </p:nvCxnSpPr>
        <p:spPr>
          <a:xfrm flipV="1">
            <a:off x="5192017" y="1868856"/>
            <a:ext cx="0" cy="158178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FA09E1-357F-9A47-85D5-A6C7E321F18F}"/>
              </a:ext>
            </a:extLst>
          </p:cNvPr>
          <p:cNvCxnSpPr/>
          <p:nvPr/>
        </p:nvCxnSpPr>
        <p:spPr>
          <a:xfrm flipV="1">
            <a:off x="8184202" y="1868856"/>
            <a:ext cx="0" cy="158178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48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5" y="643117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W1AW Field Day Bulletin</a:t>
            </a:r>
          </a:p>
        </p:txBody>
      </p:sp>
      <p:sp>
        <p:nvSpPr>
          <p:cNvPr id="3" name="CW frequencies are 1.8025, 3.5815, 7.0475, 14.0475, 18.0975, 21.0675, 28.0675, and 147.555 MHz.…"/>
          <p:cNvSpPr txBox="1"/>
          <p:nvPr/>
        </p:nvSpPr>
        <p:spPr>
          <a:xfrm>
            <a:off x="463616" y="5241838"/>
            <a:ext cx="814056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defTabSz="914400">
              <a:spcAft>
                <a:spcPts val="6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CW frequencies are 1.8025, 3.5815, 7.0475, 14.0475, </a:t>
            </a:r>
            <a:r>
              <a:rPr lang="en-US" dirty="0">
                <a:latin typeface="Arial Rounded MT Bold" panose="020F0704030504030204" pitchFamily="34" charset="77"/>
              </a:rPr>
              <a:t>and </a:t>
            </a:r>
            <a:r>
              <a:rPr dirty="0">
                <a:latin typeface="Arial Rounded MT Bold" panose="020F0704030504030204" pitchFamily="34" charset="77"/>
              </a:rPr>
              <a:t>18.0975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 err="1">
                <a:latin typeface="Arial Rounded MT Bold" panose="020F0704030504030204" pitchFamily="34" charset="77"/>
              </a:rPr>
              <a:t>MHz.</a:t>
            </a:r>
            <a:endParaRPr dirty="0">
              <a:latin typeface="Arial Rounded MT Bold" panose="020F0704030504030204" pitchFamily="34" charset="77"/>
            </a:endParaRPr>
          </a:p>
          <a:p>
            <a:pPr marL="285750" indent="-285750" defTabSz="914400">
              <a:spcAft>
                <a:spcPts val="6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Digital frequencies are 3597.5, 7.095, 14.095, </a:t>
            </a:r>
            <a:r>
              <a:rPr lang="en-US" dirty="0">
                <a:latin typeface="Arial Rounded MT Bold" panose="020F0704030504030204" pitchFamily="34" charset="77"/>
              </a:rPr>
              <a:t>and </a:t>
            </a:r>
            <a:r>
              <a:rPr dirty="0">
                <a:latin typeface="Arial Rounded MT Bold" panose="020F0704030504030204" pitchFamily="34" charset="77"/>
              </a:rPr>
              <a:t>18.1025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 err="1">
                <a:latin typeface="Arial Rounded MT Bold" panose="020F0704030504030204" pitchFamily="34" charset="77"/>
              </a:rPr>
              <a:t>MHz.</a:t>
            </a:r>
            <a:r>
              <a:rPr dirty="0">
                <a:latin typeface="Arial Rounded MT Bold" panose="020F0704030504030204" pitchFamily="34" charset="77"/>
              </a:rPr>
              <a:t> (PSK31 and MFSK16 are now included in the regular Digital runs.)</a:t>
            </a:r>
          </a:p>
          <a:p>
            <a:pPr marL="285750" indent="-285750" defTabSz="914400">
              <a:spcAft>
                <a:spcPts val="6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Phone frequencies are 1.855, 3.990, 7.290, 14.290, </a:t>
            </a:r>
            <a:r>
              <a:rPr lang="en-US" dirty="0">
                <a:latin typeface="Arial Rounded MT Bold" panose="020F0704030504030204" pitchFamily="34" charset="77"/>
              </a:rPr>
              <a:t>and </a:t>
            </a:r>
            <a:r>
              <a:rPr dirty="0">
                <a:latin typeface="Arial Rounded MT Bold" panose="020F0704030504030204" pitchFamily="34" charset="77"/>
              </a:rPr>
              <a:t>18.160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 err="1">
                <a:latin typeface="Arial Rounded MT Bold" panose="020F0704030504030204" pitchFamily="34" charset="77"/>
              </a:rPr>
              <a:t>MHz.</a:t>
            </a:r>
            <a:r>
              <a:rPr dirty="0">
                <a:latin typeface="Arial Rounded MT Bold" panose="020F0704030504030204" pitchFamily="34" charset="77"/>
              </a:rPr>
              <a:t>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19" y="1739523"/>
            <a:ext cx="2895935" cy="3362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72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70C140-984D-4546-87E6-29E49D63A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08" y="2577586"/>
            <a:ext cx="5319095" cy="3536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39" y="622569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Messages</a:t>
            </a:r>
          </a:p>
        </p:txBody>
      </p:sp>
      <p:sp>
        <p:nvSpPr>
          <p:cNvPr id="3" name="CW frequencies are 1.8025, 3.5815, 7.0475, 14.0475, 18.0975, 21.0675, 28.0675, and 147.555 MHz.…"/>
          <p:cNvSpPr txBox="1"/>
          <p:nvPr/>
        </p:nvSpPr>
        <p:spPr>
          <a:xfrm>
            <a:off x="522356" y="1642724"/>
            <a:ext cx="8140567" cy="90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 defTabSz="914400">
              <a:spcAft>
                <a:spcPts val="600"/>
              </a:spcAft>
              <a:buClr>
                <a:srgbClr val="08326C"/>
              </a:buClr>
              <a:buSzPct val="100000"/>
              <a:buFont typeface="Wingdings" charset="2"/>
              <a:buChar char="§"/>
              <a:defRPr sz="1700">
                <a:solidFill>
                  <a:srgbClr val="404040"/>
                </a:solidFill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George, K1IG &amp; John, WB2OSZ</a:t>
            </a:r>
          </a:p>
          <a:p>
            <a:pPr marL="285750" indent="-285750" defTabSz="914400">
              <a:spcAft>
                <a:spcPts val="600"/>
              </a:spcAft>
              <a:buClr>
                <a:srgbClr val="08326C"/>
              </a:buClr>
              <a:buSzPct val="100000"/>
              <a:buFont typeface="Wingdings" charset="2"/>
              <a:buChar char="§"/>
              <a:defRPr sz="1700">
                <a:solidFill>
                  <a:srgbClr val="404040"/>
                </a:solidFill>
              </a:defRPr>
            </a:pPr>
            <a:r>
              <a:rPr lang="en-US" sz="2400" dirty="0">
                <a:latin typeface="Arial Rounded MT Bold" panose="020F0704030504030204" pitchFamily="34" charset="77"/>
              </a:rPr>
              <a:t>One radiogram to Section Manager and 10 others</a:t>
            </a:r>
            <a:endParaRPr sz="2400" dirty="0">
              <a:latin typeface="Arial Rounded MT Bold" panose="020F0704030504030204" pitchFamily="34" charset="7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66" y="6081408"/>
            <a:ext cx="852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8326C"/>
                </a:solidFill>
                <a:latin typeface="Arial Rounded MT Bold" panose="020F0704030504030204" pitchFamily="34" charset="77"/>
              </a:rPr>
              <a:t>* “Greetings by Amateur Radio. This message is sent as a free public service by ham radio operators at </a:t>
            </a:r>
            <a:r>
              <a:rPr lang="en-US" u="sng" dirty="0">
                <a:solidFill>
                  <a:srgbClr val="08326C"/>
                </a:solidFill>
                <a:latin typeface="Arial Rounded MT Bold" panose="020F0704030504030204" pitchFamily="34" charset="77"/>
              </a:rPr>
              <a:t>Field Day</a:t>
            </a:r>
            <a:r>
              <a:rPr lang="en-US" dirty="0">
                <a:solidFill>
                  <a:srgbClr val="08326C"/>
                </a:solidFill>
                <a:latin typeface="Arial Rounded MT Bold" panose="020F0704030504030204" pitchFamily="34" charset="77"/>
              </a:rPr>
              <a:t>. Am having a wonderful time.”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7DAA22-D6DE-3043-AD0D-A4D3A259B6C9}"/>
              </a:ext>
            </a:extLst>
          </p:cNvPr>
          <p:cNvGrpSpPr/>
          <p:nvPr/>
        </p:nvGrpSpPr>
        <p:grpSpPr>
          <a:xfrm>
            <a:off x="2453243" y="4188600"/>
            <a:ext cx="2586935" cy="369332"/>
            <a:chOff x="2453243" y="4188600"/>
            <a:chExt cx="2586935" cy="369332"/>
          </a:xfrm>
        </p:grpSpPr>
        <p:sp>
          <p:nvSpPr>
            <p:cNvPr id="9" name="TextBox 8"/>
            <p:cNvSpPr txBox="1"/>
            <p:nvPr/>
          </p:nvSpPr>
          <p:spPr>
            <a:xfrm>
              <a:off x="4775008" y="4188600"/>
              <a:ext cx="265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990000"/>
                  </a:solidFill>
                </a:rPr>
                <a:t>*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53243" y="4199157"/>
              <a:ext cx="2369217" cy="307528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36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8356E-8865-E54B-A81C-6946655B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532"/>
            <a:ext cx="9144000" cy="7227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F95CD-C56F-4044-98E0-13582C8B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8616"/>
            <a:ext cx="23749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5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11" y="582765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Generator Operations</a:t>
            </a:r>
          </a:p>
        </p:txBody>
      </p:sp>
      <p:sp>
        <p:nvSpPr>
          <p:cNvPr id="4" name="Generators can run about six hours on one fill-up (longer with aux tank).…"/>
          <p:cNvSpPr txBox="1"/>
          <p:nvPr/>
        </p:nvSpPr>
        <p:spPr>
          <a:xfrm>
            <a:off x="464229" y="1666869"/>
            <a:ext cx="7614592" cy="2588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marL="457200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dirty="0">
                <a:solidFill>
                  <a:srgbClr val="000000"/>
                </a:solidFill>
                <a:latin typeface="Arial Rounded MT Bold" panose="020F0704030504030204" pitchFamily="34" charset="77"/>
              </a:rPr>
              <a:t>Generators can run about six hours on one fill-up (longer with aux tank).</a:t>
            </a:r>
          </a:p>
          <a:p>
            <a:pPr marL="457200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Recommend </a:t>
            </a:r>
            <a:r>
              <a:rPr lang="en-US" dirty="0">
                <a:latin typeface="Arial Rounded MT Bold" panose="020F0704030504030204" pitchFamily="34" charset="77"/>
              </a:rPr>
              <a:t>refueling</a:t>
            </a:r>
            <a:r>
              <a:rPr dirty="0">
                <a:latin typeface="Arial Rounded MT Bold" panose="020F0704030504030204" pitchFamily="34" charset="77"/>
              </a:rPr>
              <a:t> every four hours — “Graceful Shutdown”</a:t>
            </a:r>
          </a:p>
          <a:p>
            <a:pPr marL="457200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Generators </a:t>
            </a:r>
            <a:r>
              <a:rPr b="1" dirty="0">
                <a:latin typeface="Arial Rounded MT Bold" panose="020F0704030504030204" pitchFamily="34" charset="77"/>
              </a:rPr>
              <a:t>CANNOT</a:t>
            </a:r>
            <a:r>
              <a:rPr dirty="0">
                <a:latin typeface="Arial Rounded MT Bold" panose="020F0704030504030204" pitchFamily="34" charset="77"/>
              </a:rPr>
              <a:t> be refueled while running</a:t>
            </a:r>
          </a:p>
        </p:txBody>
      </p:sp>
      <p:grpSp>
        <p:nvGrpSpPr>
          <p:cNvPr id="5" name="Group"/>
          <p:cNvGrpSpPr/>
          <p:nvPr/>
        </p:nvGrpSpPr>
        <p:grpSpPr>
          <a:xfrm>
            <a:off x="1295630" y="4180863"/>
            <a:ext cx="2616082" cy="2529830"/>
            <a:chOff x="0" y="0"/>
            <a:chExt cx="2676563" cy="2676563"/>
          </a:xfrm>
        </p:grpSpPr>
        <p:sp>
          <p:nvSpPr>
            <p:cNvPr id="6" name="Rectangle"/>
            <p:cNvSpPr/>
            <p:nvPr/>
          </p:nvSpPr>
          <p:spPr>
            <a:xfrm>
              <a:off x="172878" y="713745"/>
              <a:ext cx="1352615" cy="1067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7" name="Honda.png" descr="Honda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676564" cy="2676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" name="Group"/>
          <p:cNvGrpSpPr/>
          <p:nvPr/>
        </p:nvGrpSpPr>
        <p:grpSpPr>
          <a:xfrm>
            <a:off x="7487119" y="3965359"/>
            <a:ext cx="965428" cy="2745333"/>
            <a:chOff x="0" y="0"/>
            <a:chExt cx="965427" cy="2745332"/>
          </a:xfrm>
        </p:grpSpPr>
        <p:sp>
          <p:nvSpPr>
            <p:cNvPr id="9" name="Rectangle"/>
            <p:cNvSpPr/>
            <p:nvPr/>
          </p:nvSpPr>
          <p:spPr>
            <a:xfrm>
              <a:off x="170681" y="657623"/>
              <a:ext cx="514601" cy="18427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10" name="exting.png" descr="exting.png"/>
            <p:cNvPicPr>
              <a:picLocks noChangeAspect="1"/>
            </p:cNvPicPr>
            <p:nvPr/>
          </p:nvPicPr>
          <p:blipFill>
            <a:blip r:embed="rId3"/>
            <a:srcRect l="34785" t="6735" r="34785" b="6735"/>
            <a:stretch>
              <a:fillRect/>
            </a:stretch>
          </p:blipFill>
          <p:spPr>
            <a:xfrm>
              <a:off x="0" y="0"/>
              <a:ext cx="965428" cy="2745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" name="Group 13"/>
          <p:cNvGrpSpPr/>
          <p:nvPr/>
        </p:nvGrpSpPr>
        <p:grpSpPr>
          <a:xfrm>
            <a:off x="3386739" y="4855479"/>
            <a:ext cx="3256952" cy="1473200"/>
            <a:chOff x="3386739" y="4855479"/>
            <a:chExt cx="3256952" cy="1473200"/>
          </a:xfrm>
        </p:grpSpPr>
        <p:cxnSp>
          <p:nvCxnSpPr>
            <p:cNvPr id="12" name="Straight Arrow Connector 11"/>
            <p:cNvCxnSpPr/>
            <p:nvPr/>
          </p:nvCxnSpPr>
          <p:spPr>
            <a:xfrm flipH="1">
              <a:off x="3386739" y="5529359"/>
              <a:ext cx="1708499" cy="51449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9491" y="4855479"/>
              <a:ext cx="1854200" cy="1473200"/>
            </a:xfrm>
            <a:prstGeom prst="rect">
              <a:avLst/>
            </a:prstGeom>
            <a:ln w="34925">
              <a:solidFill>
                <a:srgbClr val="FF0000"/>
              </a:solidFill>
            </a:ln>
          </p:spPr>
        </p:pic>
      </p:grpSp>
      <p:sp>
        <p:nvSpPr>
          <p:cNvPr id="13" name="Oval 12"/>
          <p:cNvSpPr/>
          <p:nvPr/>
        </p:nvSpPr>
        <p:spPr>
          <a:xfrm>
            <a:off x="5229062" y="5158690"/>
            <a:ext cx="219511" cy="19599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41278-9A36-A543-BF12-D8107C9FBA36}"/>
              </a:ext>
            </a:extLst>
          </p:cNvPr>
          <p:cNvSpPr txBox="1"/>
          <p:nvPr/>
        </p:nvSpPr>
        <p:spPr>
          <a:xfrm>
            <a:off x="4127694" y="4082413"/>
            <a:ext cx="2878194" cy="646331"/>
          </a:xfrm>
          <a:prstGeom prst="rect">
            <a:avLst/>
          </a:prstGeom>
          <a:noFill/>
          <a:ln w="539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anose="020F0704030504030204" pitchFamily="34" charset="77"/>
              </a:rPr>
              <a:t>If red light comes on, generator shuts down!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D88E7C-40A1-E641-A401-99D4C46C1B74}"/>
              </a:ext>
            </a:extLst>
          </p:cNvPr>
          <p:cNvSpPr txBox="1"/>
          <p:nvPr/>
        </p:nvSpPr>
        <p:spPr>
          <a:xfrm>
            <a:off x="4527176" y="6349209"/>
            <a:ext cx="235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Status Lights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6D8C37-EEF3-0744-8DC1-A216E955768F}"/>
              </a:ext>
            </a:extLst>
          </p:cNvPr>
          <p:cNvGrpSpPr/>
          <p:nvPr/>
        </p:nvGrpSpPr>
        <p:grpSpPr>
          <a:xfrm>
            <a:off x="5803299" y="5058811"/>
            <a:ext cx="815677" cy="1039462"/>
            <a:chOff x="5803299" y="5058811"/>
            <a:chExt cx="815677" cy="10394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94D360-B3C8-134A-B85B-597179CD51DE}"/>
                </a:ext>
              </a:extLst>
            </p:cNvPr>
            <p:cNvSpPr txBox="1"/>
            <p:nvPr/>
          </p:nvSpPr>
          <p:spPr>
            <a:xfrm>
              <a:off x="5852728" y="5058811"/>
              <a:ext cx="69394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OIL ALERT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FC7508-0321-3545-95FE-D5C7774F9F7F}"/>
                </a:ext>
              </a:extLst>
            </p:cNvPr>
            <p:cNvSpPr txBox="1"/>
            <p:nvPr/>
          </p:nvSpPr>
          <p:spPr>
            <a:xfrm>
              <a:off x="5803299" y="5473387"/>
              <a:ext cx="815677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OVERLOAD ALARM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FE5C958-75A7-A44C-B46E-EA7462B8A4AD}"/>
                </a:ext>
              </a:extLst>
            </p:cNvPr>
            <p:cNvSpPr txBox="1"/>
            <p:nvPr/>
          </p:nvSpPr>
          <p:spPr>
            <a:xfrm>
              <a:off x="5836252" y="5821274"/>
              <a:ext cx="73396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 Rounded MT Bold" panose="020F0704030504030204" pitchFamily="34" charset="77"/>
                  <a:cs typeface="Arial" panose="020B0604020202020204" pitchFamily="34" charset="0"/>
                </a:rPr>
                <a:t>OUTPUT INDICATOR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7AF85C1-6C6B-7B44-8978-0D61468D799D}"/>
              </a:ext>
            </a:extLst>
          </p:cNvPr>
          <p:cNvSpPr/>
          <p:nvPr/>
        </p:nvSpPr>
        <p:spPr>
          <a:xfrm>
            <a:off x="5229061" y="5819559"/>
            <a:ext cx="219511" cy="195999"/>
          </a:xfrm>
          <a:prstGeom prst="ellipse">
            <a:avLst/>
          </a:prstGeom>
          <a:solidFill>
            <a:srgbClr val="00FA4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  <p:bldP spid="8" grpId="0" animBg="1" advAuto="0"/>
      <p:bldP spid="13" grpId="0" animBg="1"/>
      <p:bldP spid="11" grpId="0" animBg="1"/>
      <p:bldP spid="15" grpId="0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29" y="1621852"/>
            <a:ext cx="5914892" cy="46795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753" y="619362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Generator Operations</a:t>
            </a:r>
          </a:p>
        </p:txBody>
      </p:sp>
      <p:sp>
        <p:nvSpPr>
          <p:cNvPr id="5" name="If rig has battery backup you can continue operations — just turn off the power supply while refueling"/>
          <p:cNvSpPr txBox="1"/>
          <p:nvPr/>
        </p:nvSpPr>
        <p:spPr>
          <a:xfrm>
            <a:off x="4240947" y="2887149"/>
            <a:ext cx="2818855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2600"/>
                </a:solidFill>
              </a:defRPr>
            </a:lvl1pPr>
          </a:lstStyle>
          <a:p>
            <a:r>
              <a:rPr dirty="0"/>
              <a:t>If rig has battery backup you can continue operations — just turn off the power supply while refueling</a:t>
            </a:r>
          </a:p>
        </p:txBody>
      </p:sp>
      <p:grpSp>
        <p:nvGrpSpPr>
          <p:cNvPr id="6" name="Group"/>
          <p:cNvGrpSpPr/>
          <p:nvPr/>
        </p:nvGrpSpPr>
        <p:grpSpPr>
          <a:xfrm>
            <a:off x="7733803" y="2431647"/>
            <a:ext cx="1143531" cy="3251795"/>
            <a:chOff x="0" y="0"/>
            <a:chExt cx="1143530" cy="3251793"/>
          </a:xfrm>
        </p:grpSpPr>
        <p:sp>
          <p:nvSpPr>
            <p:cNvPr id="7" name="Rectangle"/>
            <p:cNvSpPr/>
            <p:nvPr/>
          </p:nvSpPr>
          <p:spPr>
            <a:xfrm>
              <a:off x="202169" y="778942"/>
              <a:ext cx="609534" cy="21827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8" name="exting.png" descr="exting.png"/>
            <p:cNvPicPr>
              <a:picLocks noChangeAspect="1"/>
            </p:cNvPicPr>
            <p:nvPr/>
          </p:nvPicPr>
          <p:blipFill>
            <a:blip r:embed="rId3"/>
            <a:srcRect l="34785" t="6735" r="34785" b="6735"/>
            <a:stretch>
              <a:fillRect/>
            </a:stretch>
          </p:blipFill>
          <p:spPr>
            <a:xfrm>
              <a:off x="0" y="0"/>
              <a:ext cx="1143531" cy="3251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oup"/>
          <p:cNvGrpSpPr/>
          <p:nvPr/>
        </p:nvGrpSpPr>
        <p:grpSpPr>
          <a:xfrm>
            <a:off x="210425" y="2341902"/>
            <a:ext cx="1293946" cy="3251794"/>
            <a:chOff x="0" y="0"/>
            <a:chExt cx="1293945" cy="3251793"/>
          </a:xfrm>
        </p:grpSpPr>
        <p:grpSp>
          <p:nvGrpSpPr>
            <p:cNvPr id="10" name="Group"/>
            <p:cNvGrpSpPr/>
            <p:nvPr/>
          </p:nvGrpSpPr>
          <p:grpSpPr>
            <a:xfrm flipH="1">
              <a:off x="0" y="0"/>
              <a:ext cx="1143531" cy="3251794"/>
              <a:chOff x="0" y="0"/>
              <a:chExt cx="1143530" cy="3251793"/>
            </a:xfrm>
          </p:grpSpPr>
          <p:sp>
            <p:nvSpPr>
              <p:cNvPr id="14" name="Rectangle"/>
              <p:cNvSpPr/>
              <p:nvPr/>
            </p:nvSpPr>
            <p:spPr>
              <a:xfrm>
                <a:off x="202169" y="778942"/>
                <a:ext cx="609534" cy="218272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15" name="exting.png" descr="exting.png"/>
              <p:cNvPicPr>
                <a:picLocks noChangeAspect="1"/>
              </p:cNvPicPr>
              <p:nvPr/>
            </p:nvPicPr>
            <p:blipFill>
              <a:blip r:embed="rId3"/>
              <a:srcRect l="34785" t="6735" r="34785" b="6735"/>
              <a:stretch>
                <a:fillRect/>
              </a:stretch>
            </p:blipFill>
            <p:spPr>
              <a:xfrm>
                <a:off x="0" y="0"/>
                <a:ext cx="1143531" cy="3251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" name="Group"/>
            <p:cNvGrpSpPr/>
            <p:nvPr/>
          </p:nvGrpSpPr>
          <p:grpSpPr>
            <a:xfrm flipH="1">
              <a:off x="150415" y="1573964"/>
              <a:ext cx="1143531" cy="1673217"/>
              <a:chOff x="0" y="0"/>
              <a:chExt cx="1143530" cy="1673215"/>
            </a:xfrm>
          </p:grpSpPr>
          <p:sp>
            <p:nvSpPr>
              <p:cNvPr id="12" name="Rectangle"/>
              <p:cNvSpPr/>
              <p:nvPr/>
            </p:nvSpPr>
            <p:spPr>
              <a:xfrm flipH="1">
                <a:off x="331827" y="34136"/>
                <a:ext cx="609535" cy="134895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pic>
            <p:nvPicPr>
              <p:cNvPr id="13" name="exting.png" descr="exting.png"/>
              <p:cNvPicPr>
                <a:picLocks noChangeAspect="1"/>
              </p:cNvPicPr>
              <p:nvPr/>
            </p:nvPicPr>
            <p:blipFill>
              <a:blip r:embed="rId3"/>
              <a:srcRect l="34785" t="48740" r="34785" b="6735"/>
              <a:stretch>
                <a:fillRect/>
              </a:stretch>
            </p:blipFill>
            <p:spPr>
              <a:xfrm flipH="1">
                <a:off x="0" y="0"/>
                <a:ext cx="1143531" cy="1673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5230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561" y="1865376"/>
            <a:ext cx="7332677" cy="3858768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atin typeface="Arial Rounded MT Bold" panose="020F0704030504030204" pitchFamily="34" charset="77"/>
              </a:rPr>
              <a:t>Antennae</a:t>
            </a:r>
            <a:br>
              <a:rPr lang="en-US" sz="6600" dirty="0">
                <a:latin typeface="Arial Rounded MT Bold" panose="020F0704030504030204" pitchFamily="34" charset="77"/>
              </a:rPr>
            </a:br>
            <a:br>
              <a:rPr lang="en-US" sz="6600" dirty="0">
                <a:latin typeface="Arial Rounded MT Bold" panose="020F0704030504030204" pitchFamily="34" charset="77"/>
              </a:rPr>
            </a:br>
            <a:r>
              <a:rPr lang="en-US" sz="6600" dirty="0">
                <a:latin typeface="Arial Rounded MT Bold" panose="020F0704030504030204" pitchFamily="34" charset="77"/>
              </a:rPr>
              <a:t>Bob, W1IS</a:t>
            </a:r>
          </a:p>
        </p:txBody>
      </p:sp>
    </p:spTree>
    <p:extLst>
      <p:ext uri="{BB962C8B-B14F-4D97-AF65-F5344CB8AC3E}">
        <p14:creationId xmlns:p14="http://schemas.microsoft.com/office/powerpoint/2010/main" val="283347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4CC2-F0F5-DB46-A12E-0F5C3E76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82" y="208607"/>
            <a:ext cx="527788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Materials to Launch Antennae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49B0C-A5AA-1B47-89A6-D8BE3384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883376"/>
            <a:ext cx="7200900" cy="3916866"/>
          </a:xfrm>
        </p:spPr>
        <p:txBody>
          <a:bodyPr>
            <a:normAutofit lnSpcReduction="10000"/>
          </a:bodyPr>
          <a:lstStyle/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2,000 ft Rope</a:t>
            </a:r>
          </a:p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1300 ft RG-8X</a:t>
            </a:r>
          </a:p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Bow and Arrows</a:t>
            </a:r>
          </a:p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Air Guns </a:t>
            </a:r>
          </a:p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Twine </a:t>
            </a:r>
          </a:p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Safety Tape to mark ends in the woods &amp; trip zones</a:t>
            </a:r>
          </a:p>
          <a:p>
            <a:pPr marL="285750" indent="-277813"/>
            <a:r>
              <a:rPr lang="en-US" sz="2800" dirty="0">
                <a:latin typeface="Arial Rounded MT Bold" panose="020F0704030504030204" pitchFamily="34" charset="77"/>
              </a:rPr>
              <a:t>At least 15 energetic hams to launch &amp; tear- down!</a:t>
            </a:r>
          </a:p>
          <a:p>
            <a:pPr marL="0" indent="0">
              <a:buNone/>
            </a:pPr>
            <a:endParaRPr lang="en-US" sz="2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8552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D210-38DE-684D-BB81-8C617E505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20" y="35688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SSB, GOTA &amp; Digital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D861B-9D4A-2F43-8BF3-61469F6CC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26" y="1682450"/>
            <a:ext cx="8058150" cy="4998435"/>
          </a:xfrm>
        </p:spPr>
        <p:txBody>
          <a:bodyPr>
            <a:normAutofit fontScale="85000" lnSpcReduction="20000"/>
          </a:bodyPr>
          <a:lstStyle/>
          <a:p>
            <a:pPr indent="-163513">
              <a:buNone/>
            </a:pPr>
            <a:r>
              <a:rPr lang="en-US" sz="3000" dirty="0">
                <a:latin typeface="Arial Rounded MT Bold" panose="020F0704030504030204" pitchFamily="34" charset="77"/>
              </a:rPr>
              <a:t>SSB</a:t>
            </a:r>
          </a:p>
          <a:p>
            <a:pPr marL="458788" lvl="1" indent="-230188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Rounded MT Bold" panose="020F0704030504030204" pitchFamily="34" charset="77"/>
              </a:rPr>
              <a:t>600 ft rope, ~400 ft RG-8X</a:t>
            </a:r>
          </a:p>
          <a:p>
            <a:pPr marL="458788" lvl="1" indent="-230188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Rounded MT Bold" panose="020F0704030504030204" pitchFamily="34" charset="77"/>
              </a:rPr>
              <a:t>Multi-Band OCF designed &amp; built by KC1DSQ</a:t>
            </a:r>
          </a:p>
          <a:p>
            <a:pPr marL="458788" lvl="1" indent="-230188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Rounded MT Bold" panose="020F0704030504030204" pitchFamily="34" charset="77"/>
              </a:rPr>
              <a:t>2 element tri-band beam 20, 15 &amp; 10 M, built by Allison, KB1GMX</a:t>
            </a:r>
          </a:p>
          <a:p>
            <a:pPr marL="458788" lvl="1" indent="-230188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Rounded MT Bold" panose="020F0704030504030204" pitchFamily="34" charset="77"/>
              </a:rPr>
              <a:t>2 element 40 M beam designed by W1IS</a:t>
            </a:r>
          </a:p>
          <a:p>
            <a:pPr marL="458788" lvl="1" indent="-230188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Rounded MT Bold" panose="020F0704030504030204" pitchFamily="34" charset="77"/>
              </a:rPr>
              <a:t>Receiving loop – 100 ft wire, vertical loop, 9:1 </a:t>
            </a:r>
            <a:r>
              <a:rPr lang="en-US" sz="2400" dirty="0" err="1">
                <a:latin typeface="Arial Rounded MT Bold" panose="020F0704030504030204" pitchFamily="34" charset="77"/>
              </a:rPr>
              <a:t>balun</a:t>
            </a:r>
            <a:endParaRPr lang="en-US" sz="2400" dirty="0">
              <a:latin typeface="Arial Rounded MT Bold" panose="020F0704030504030204" pitchFamily="34" charset="77"/>
            </a:endParaRPr>
          </a:p>
          <a:p>
            <a:pPr marL="458788" lvl="1" indent="-230188"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latin typeface="Arial Rounded MT Bold" panose="020F0704030504030204" pitchFamily="34" charset="77"/>
              </a:rPr>
              <a:t>Safety tape</a:t>
            </a:r>
          </a:p>
          <a:p>
            <a:pPr indent="-163513">
              <a:buNone/>
            </a:pPr>
            <a:r>
              <a:rPr lang="en-US" sz="1000" dirty="0">
                <a:latin typeface="Arial Rounded MT Bold" panose="020F0704030504030204" pitchFamily="34" charset="77"/>
              </a:rPr>
              <a:t> </a:t>
            </a:r>
          </a:p>
          <a:p>
            <a:pPr marL="7937" indent="0">
              <a:buNone/>
            </a:pPr>
            <a:r>
              <a:rPr lang="en-US" sz="2800" dirty="0">
                <a:latin typeface="Arial Rounded MT Bold" panose="020F0704030504030204" pitchFamily="34" charset="77"/>
              </a:rPr>
              <a:t>GOTA</a:t>
            </a:r>
            <a:r>
              <a:rPr lang="en-US" sz="2400" dirty="0">
                <a:latin typeface="Arial Rounded MT Bold" panose="020F0704030504030204" pitchFamily="34" charset="77"/>
              </a:rPr>
              <a:t> – G5RV (200 ft rope, 100 ft RG-8X)</a:t>
            </a:r>
          </a:p>
          <a:p>
            <a:pPr marL="7937" indent="0">
              <a:buNone/>
            </a:pPr>
            <a:endParaRPr lang="en-US" sz="1400" dirty="0">
              <a:latin typeface="Arial Rounded MT Bold" panose="020F0704030504030204" pitchFamily="34" charset="77"/>
            </a:endParaRPr>
          </a:p>
          <a:p>
            <a:pPr marL="7937" indent="0">
              <a:buNone/>
            </a:pPr>
            <a:r>
              <a:rPr lang="en-US" sz="2800" dirty="0">
                <a:latin typeface="Arial Rounded MT Bold" panose="020F0704030504030204" pitchFamily="34" charset="77"/>
              </a:rPr>
              <a:t>Digital</a:t>
            </a:r>
            <a:r>
              <a:rPr lang="en-US" sz="2400" dirty="0">
                <a:latin typeface="Arial Rounded MT Bold" panose="020F0704030504030204" pitchFamily="34" charset="77"/>
              </a:rPr>
              <a:t> </a:t>
            </a:r>
          </a:p>
          <a:p>
            <a:pPr marL="458788" lvl="1" indent="-230188">
              <a:lnSpc>
                <a:spcPct val="12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Multi-Band OCF designed by KC1DSQ &amp; built by W1IS</a:t>
            </a:r>
          </a:p>
          <a:p>
            <a:pPr marL="458788" lvl="1" indent="-230188">
              <a:lnSpc>
                <a:spcPct val="12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300 ft rope, 100 ft RG-8X</a:t>
            </a:r>
          </a:p>
          <a:p>
            <a:pPr marL="458788" lvl="1" indent="-230188">
              <a:lnSpc>
                <a:spcPct val="12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Safety Tape</a:t>
            </a:r>
          </a:p>
        </p:txBody>
      </p:sp>
    </p:spTree>
    <p:extLst>
      <p:ext uri="{BB962C8B-B14F-4D97-AF65-F5344CB8AC3E}">
        <p14:creationId xmlns:p14="http://schemas.microsoft.com/office/powerpoint/2010/main" val="3765939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FC71-5410-7A46-8716-D931CF33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2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CW &amp; VHF/10 Stations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818B6-E46B-D64F-A491-7F93078CB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739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latin typeface="Arial Rounded MT Bold" panose="020F0704030504030204" pitchFamily="34" charset="77"/>
              </a:rPr>
              <a:t>CW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</a:p>
          <a:p>
            <a:pPr marL="400050" indent="-228600"/>
            <a:r>
              <a:rPr lang="en-US" dirty="0">
                <a:latin typeface="Arial Rounded MT Bold" panose="020F0704030504030204" pitchFamily="34" charset="77"/>
              </a:rPr>
              <a:t>600 ft rope, ~ 400 ft RG-8X</a:t>
            </a:r>
          </a:p>
          <a:p>
            <a:pPr marL="400050" indent="-228600"/>
            <a:r>
              <a:rPr lang="en-US" dirty="0">
                <a:latin typeface="Arial Rounded MT Bold" panose="020F0704030504030204" pitchFamily="34" charset="77"/>
              </a:rPr>
              <a:t>G5RV</a:t>
            </a:r>
          </a:p>
          <a:p>
            <a:pPr marL="400050" indent="-228600"/>
            <a:r>
              <a:rPr lang="en-US" dirty="0">
                <a:latin typeface="Arial Rounded MT Bold" panose="020F0704030504030204" pitchFamily="34" charset="77"/>
              </a:rPr>
              <a:t>2 element 40M Beam designed by W1IS</a:t>
            </a:r>
          </a:p>
          <a:p>
            <a:pPr marL="400050" indent="-228600"/>
            <a:r>
              <a:rPr lang="en-US" dirty="0">
                <a:latin typeface="Arial Rounded MT Bold" panose="020F0704030504030204" pitchFamily="34" charset="77"/>
              </a:rPr>
              <a:t>2 element tri-band beam, 20, 15, &amp; 10 M built by W1IS</a:t>
            </a:r>
          </a:p>
          <a:p>
            <a:pPr marL="400050" indent="-228600"/>
            <a:r>
              <a:rPr lang="en-US" dirty="0">
                <a:latin typeface="Arial Rounded MT Bold" panose="020F0704030504030204" pitchFamily="34" charset="77"/>
              </a:rPr>
              <a:t>Receiving loop - 100ft wire, vertical loop, 9:1 </a:t>
            </a:r>
            <a:r>
              <a:rPr lang="en-US" dirty="0" err="1">
                <a:latin typeface="Arial Rounded MT Bold" panose="020F0704030504030204" pitchFamily="34" charset="77"/>
              </a:rPr>
              <a:t>balun</a:t>
            </a:r>
            <a:endParaRPr lang="en-US" dirty="0">
              <a:latin typeface="Arial Rounded MT Bold" panose="020F0704030504030204" pitchFamily="34" charset="77"/>
            </a:endParaRPr>
          </a:p>
          <a:p>
            <a:pPr marL="0" indent="0">
              <a:spcBef>
                <a:spcPts val="1350"/>
              </a:spcBef>
              <a:buNone/>
            </a:pPr>
            <a:r>
              <a:rPr lang="en-US" sz="2400" dirty="0">
                <a:latin typeface="Arial Rounded MT Bold" panose="020F0704030504030204" pitchFamily="34" charset="77"/>
              </a:rPr>
              <a:t>10M &amp; VHF</a:t>
            </a:r>
          </a:p>
          <a:p>
            <a:pPr marL="400050" indent="-228600"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77"/>
              </a:rPr>
              <a:t>300 ft rope, ~300 ft RG-8X</a:t>
            </a:r>
          </a:p>
          <a:p>
            <a:pPr marL="400050" indent="-228600"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77"/>
              </a:rPr>
              <a:t>6M loop suspended from tree</a:t>
            </a:r>
          </a:p>
          <a:p>
            <a:pPr marL="400050" indent="-228600"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77"/>
              </a:rPr>
              <a:t>2M small beam up ~ 20 ft</a:t>
            </a:r>
          </a:p>
          <a:p>
            <a:pPr marL="400050" indent="-228600"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77"/>
              </a:rPr>
              <a:t>2M vertical on pole for FM</a:t>
            </a:r>
          </a:p>
          <a:p>
            <a:pPr marL="400050" indent="-228600">
              <a:lnSpc>
                <a:spcPct val="100000"/>
              </a:lnSpc>
            </a:pPr>
            <a:r>
              <a:rPr lang="en-US" dirty="0">
                <a:latin typeface="Arial Rounded MT Bold" panose="020F0704030504030204" pitchFamily="34" charset="77"/>
              </a:rPr>
              <a:t>10M half wave vertical suspended from tree</a:t>
            </a:r>
          </a:p>
          <a:p>
            <a:pPr marL="400050" indent="-228600">
              <a:lnSpc>
                <a:spcPct val="100000"/>
              </a:lnSpc>
            </a:pPr>
            <a:endParaRPr lang="en-US" dirty="0">
              <a:latin typeface="Arial Rounded MT Bold" panose="020F0704030504030204" pitchFamily="34" charset="77"/>
            </a:endParaRPr>
          </a:p>
          <a:p>
            <a:endParaRPr lang="en-US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9088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24D3-B509-5E40-A03C-342ED0B0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34" y="32781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Guidelines for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EE298-4380-3E40-903B-89740486D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34" y="1750999"/>
            <a:ext cx="6451439" cy="46365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Milk crates: SSB, CW, GOTA/Digital 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10M &amp; VHF: Allison’s truck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Crates top to bottom: ropes - antenna - coax, repeat.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Antennas, coax and most ropes labeled. Default L = 100 ft.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2 people to un-roll and roll-up wire beams, </a:t>
            </a:r>
            <a:r>
              <a:rPr lang="en-US" sz="2400" i="1" dirty="0">
                <a:latin typeface="Arial Rounded MT Bold" panose="020F0704030504030204" pitchFamily="34" charset="77"/>
              </a:rPr>
              <a:t>Please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Put up multi-band antennas first, OCFs &amp; G5RVs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 Rounded MT Bold" panose="020F0704030504030204" pitchFamily="34" charset="77"/>
              </a:rPr>
              <a:t>Beams point WEST to cover the whole country.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312044-EF52-F34A-96AA-3FFCEA302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22" y="1750999"/>
            <a:ext cx="2004609" cy="41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08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9F94-7279-8F49-BC53-7D88CB1E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4" y="288325"/>
            <a:ext cx="6116741" cy="127154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Aiming the Beams</a:t>
            </a: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4000" dirty="0">
                <a:latin typeface="Arial Rounded MT Bold" panose="020F0704030504030204" pitchFamily="34" charset="77"/>
              </a:rPr>
              <a:t>     – West to Dallas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B3ED4-3D9C-9949-885E-613B3ADAF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4" y="1671064"/>
            <a:ext cx="7767249" cy="5116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E523EA-5B8F-FF44-96D8-BAC949969FE2}"/>
              </a:ext>
            </a:extLst>
          </p:cNvPr>
          <p:cNvSpPr txBox="1"/>
          <p:nvPr/>
        </p:nvSpPr>
        <p:spPr>
          <a:xfrm>
            <a:off x="3197522" y="6330604"/>
            <a:ext cx="6801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240</a:t>
            </a:r>
            <a:r>
              <a:rPr lang="en-US" sz="2400" b="1" baseline="30000" dirty="0">
                <a:latin typeface="+mj-lt"/>
              </a:rPr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504988-A493-0543-9C64-E940672C1C6A}"/>
              </a:ext>
            </a:extLst>
          </p:cNvPr>
          <p:cNvSpPr txBox="1"/>
          <p:nvPr/>
        </p:nvSpPr>
        <p:spPr>
          <a:xfrm>
            <a:off x="4305194" y="6326313"/>
            <a:ext cx="6801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45720" tIns="0" rIns="45720" bIns="0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230</a:t>
            </a:r>
            <a:r>
              <a:rPr lang="en-US" sz="2400" b="1" baseline="30000" dirty="0">
                <a:latin typeface="+mj-lt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95627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9F94-7279-8F49-BC53-7D88CB1E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4" y="288325"/>
            <a:ext cx="6116741" cy="127154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Aiming the Beams</a:t>
            </a: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4000" dirty="0">
                <a:latin typeface="Arial Rounded MT Bold" panose="020F0704030504030204" pitchFamily="34" charset="77"/>
              </a:rPr>
              <a:t>     – West to Dallas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F89C3B3-89CF-1349-B519-96A2359285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7474" y="1791431"/>
          <a:ext cx="4677650" cy="4622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2708">
                  <a:extLst>
                    <a:ext uri="{9D8B030D-6E8A-4147-A177-3AD203B41FA5}">
                      <a16:colId xmlns:a16="http://schemas.microsoft.com/office/drawing/2014/main" val="3483047646"/>
                    </a:ext>
                  </a:extLst>
                </a:gridCol>
                <a:gridCol w="1667546">
                  <a:extLst>
                    <a:ext uri="{9D8B030D-6E8A-4147-A177-3AD203B41FA5}">
                      <a16:colId xmlns:a16="http://schemas.microsoft.com/office/drawing/2014/main" val="403692547"/>
                    </a:ext>
                  </a:extLst>
                </a:gridCol>
                <a:gridCol w="1087396">
                  <a:extLst>
                    <a:ext uri="{9D8B030D-6E8A-4147-A177-3AD203B41FA5}">
                      <a16:colId xmlns:a16="http://schemas.microsoft.com/office/drawing/2014/main" val="726003952"/>
                    </a:ext>
                  </a:extLst>
                </a:gridCol>
              </a:tblGrid>
              <a:tr h="5258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City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Great Circle Heading from MA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Direction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710356503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Seattle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312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791481713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San Francisco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296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808740898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Buffalo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294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152381717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Denver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291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979759642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Chicago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289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481106309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San Diego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286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829912100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Phoenix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284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WNW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3681843284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Oklahoma City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275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303863155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Dallas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269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804291794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New Orleans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257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WSW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611753863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Atlanta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249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WSW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899892840"/>
                  </a:ext>
                </a:extLst>
              </a:tr>
              <a:tr h="3414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 Rounded MT Bold" panose="020F0704030504030204" pitchFamily="34" charset="77"/>
                        </a:rPr>
                        <a:t>Miami</a:t>
                      </a:r>
                      <a:endParaRPr lang="en-US" sz="140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222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 Rounded MT Bold" panose="020F0704030504030204" pitchFamily="34" charset="77"/>
                        </a:rPr>
                        <a:t>SW</a:t>
                      </a:r>
                      <a:endParaRPr lang="en-US" sz="1400" dirty="0">
                        <a:effectLst/>
                        <a:latin typeface="Arial Rounded MT Bold" panose="020F0704030504030204" pitchFamily="34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70149563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E0FADEE-B4BD-1145-A360-5E4D0EC06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028" y="2402921"/>
            <a:ext cx="3773789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3 dB Beam Width 20 M beam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70 Degrees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7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3dB Beam Width 40 M beam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99 Degrees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7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Miami Heading – Seattle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90 degrees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969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A7DC-E3F9-9C44-A7D0-26799E8C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96" y="327818"/>
            <a:ext cx="78867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Arial Rounded MT Bold" panose="020F0704030504030204" pitchFamily="34" charset="77"/>
              </a:rPr>
              <a:t>Guidelines for Tear-Down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6AB1-560A-EA48-8C82-96808C412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19" y="1761204"/>
            <a:ext cx="8558373" cy="448307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Rounded MT Bold" panose="020F0704030504030204" pitchFamily="34" charset="77"/>
              </a:rPr>
              <a:t>Rolling up wires &amp; ropes neatly will save time next year.</a:t>
            </a:r>
          </a:p>
          <a:p>
            <a:r>
              <a:rPr lang="en-US" sz="2800" dirty="0">
                <a:latin typeface="Arial Rounded MT Bold" panose="020F0704030504030204" pitchFamily="34" charset="77"/>
              </a:rPr>
              <a:t>2 people to roll up beams – one spreader at a time.</a:t>
            </a:r>
          </a:p>
          <a:p>
            <a:pPr lvl="1"/>
            <a:r>
              <a:rPr lang="en-US" sz="2400" dirty="0">
                <a:latin typeface="Arial Rounded MT Bold" panose="020F0704030504030204" pitchFamily="34" charset="77"/>
              </a:rPr>
              <a:t>Start at one end &amp; roll towards center</a:t>
            </a:r>
          </a:p>
          <a:p>
            <a:pPr lvl="1"/>
            <a:r>
              <a:rPr lang="en-US" sz="2400" dirty="0">
                <a:latin typeface="Arial Rounded MT Bold" panose="020F0704030504030204" pitchFamily="34" charset="77"/>
              </a:rPr>
              <a:t>Roll up other end rolling in the same direction</a:t>
            </a:r>
          </a:p>
          <a:p>
            <a:pPr lvl="1"/>
            <a:r>
              <a:rPr lang="en-US" sz="2400" dirty="0">
                <a:latin typeface="Arial Rounded MT Bold" panose="020F0704030504030204" pitchFamily="34" charset="77"/>
              </a:rPr>
              <a:t>Watch the ends – they tend to slip off when rolling up</a:t>
            </a:r>
          </a:p>
          <a:p>
            <a:r>
              <a:rPr lang="en-US" sz="2800" dirty="0">
                <a:latin typeface="Arial Rounded MT Bold" panose="020F0704030504030204" pitchFamily="34" charset="77"/>
              </a:rPr>
              <a:t>Return cables &amp; ropes to their owners</a:t>
            </a:r>
          </a:p>
          <a:p>
            <a:r>
              <a:rPr lang="en-US" sz="2800" dirty="0">
                <a:latin typeface="Arial Rounded MT Bold" panose="020F0704030504030204" pitchFamily="34" charset="77"/>
              </a:rPr>
              <a:t>Names/Calls on coax really helps, otherwise it’s probably W1IS’s.</a:t>
            </a:r>
          </a:p>
          <a:p>
            <a:pPr marL="0" indent="0">
              <a:buNone/>
            </a:pPr>
            <a:endParaRPr lang="en-US" sz="2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61099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A2E1-4C41-C943-B368-0EC3831B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335831"/>
            <a:ext cx="7210396" cy="1080938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Arial Rounded MT Bold" panose="020F0704030504030204" pitchFamily="34" charset="77"/>
              </a:rPr>
              <a:t>Field Day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7F4A-7716-1943-8B85-03E3410AB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98" y="1746448"/>
            <a:ext cx="8328301" cy="5111549"/>
          </a:xfrm>
        </p:spPr>
        <p:txBody>
          <a:bodyPr>
            <a:noAutofit/>
          </a:bodyPr>
          <a:lstStyle/>
          <a:p>
            <a:pPr marL="346075" indent="-333375"/>
            <a:r>
              <a:rPr lang="en-US" sz="5400" dirty="0">
                <a:latin typeface="Arial Rounded MT Bold" panose="020F0704030504030204" pitchFamily="34" charset="77"/>
              </a:rPr>
              <a:t>June 22-23</a:t>
            </a:r>
          </a:p>
          <a:p>
            <a:pPr marL="346075" indent="-333375"/>
            <a:r>
              <a:rPr lang="en-US" sz="5400" dirty="0">
                <a:latin typeface="Arial Rounded MT Bold" panose="020F0704030504030204" pitchFamily="34" charset="77"/>
              </a:rPr>
              <a:t>Setup: Friday, June 21</a:t>
            </a:r>
          </a:p>
          <a:p>
            <a:pPr marL="346075" indent="-333375"/>
            <a:r>
              <a:rPr lang="en-US" sz="5400" dirty="0">
                <a:latin typeface="Arial Rounded MT Bold" panose="020F0704030504030204" pitchFamily="34" charset="77"/>
              </a:rPr>
              <a:t>Concord Rod &amp; Gun Club</a:t>
            </a:r>
          </a:p>
          <a:p>
            <a:pPr marL="688975" lvl="1" indent="-333375"/>
            <a:r>
              <a:rPr lang="en-US" sz="5100" dirty="0">
                <a:latin typeface="Arial Rounded MT Bold" panose="020F0704030504030204" pitchFamily="34" charset="77"/>
              </a:rPr>
              <a:t>74 Strawberry Hill Rd, Concord, MA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5A126A-5737-0F4F-9773-F0F6C7413516}"/>
              </a:ext>
            </a:extLst>
          </p:cNvPr>
          <p:cNvCxnSpPr/>
          <p:nvPr/>
        </p:nvCxnSpPr>
        <p:spPr>
          <a:xfrm>
            <a:off x="510241" y="1536700"/>
            <a:ext cx="6144559" cy="0"/>
          </a:xfrm>
          <a:prstGeom prst="line">
            <a:avLst/>
          </a:prstGeom>
          <a:ln w="107950" cmpd="tri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730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802B2-788E-3C49-8D79-FCE5F813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42120"/>
            <a:ext cx="7886700" cy="24023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Arial Rounded MT Bold" panose="020F0704030504030204" pitchFamily="34" charset="77"/>
              </a:rPr>
              <a:t>Thank You &amp; Let’s Have Fun This Weekend</a:t>
            </a:r>
          </a:p>
        </p:txBody>
      </p:sp>
    </p:spTree>
    <p:extLst>
      <p:ext uri="{BB962C8B-B14F-4D97-AF65-F5344CB8AC3E}">
        <p14:creationId xmlns:p14="http://schemas.microsoft.com/office/powerpoint/2010/main" val="2707909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692" y="2702011"/>
            <a:ext cx="7825946" cy="1582169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ial Rounded MT Bold" panose="020F0704030504030204" pitchFamily="34" charset="77"/>
              </a:rPr>
              <a:t>Field Day Stations</a:t>
            </a:r>
          </a:p>
        </p:txBody>
      </p:sp>
    </p:spTree>
    <p:extLst>
      <p:ext uri="{BB962C8B-B14F-4D97-AF65-F5344CB8AC3E}">
        <p14:creationId xmlns:p14="http://schemas.microsoft.com/office/powerpoint/2010/main" val="17952582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879" y="50103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Information Packets</a:t>
            </a:r>
          </a:p>
        </p:txBody>
      </p:sp>
      <p:sp>
        <p:nvSpPr>
          <p:cNvPr id="5" name="Exchange: Station class and ARRL section…"/>
          <p:cNvSpPr txBox="1"/>
          <p:nvPr/>
        </p:nvSpPr>
        <p:spPr>
          <a:xfrm>
            <a:off x="472879" y="1903882"/>
            <a:ext cx="7635759" cy="4309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defTabSz="914400">
              <a:spcBef>
                <a:spcPts val="800"/>
              </a:spcBef>
              <a:buClr>
                <a:srgbClr val="08326C"/>
              </a:buClr>
              <a:buSzPct val="100000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Each station will be given a packet with: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Station Identifier Sign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Band Plan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ARRL Section List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Generator Log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Exchange Information Sign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Operator Sign-Up Sheet</a:t>
            </a:r>
          </a:p>
          <a:p>
            <a:pPr marL="914400" lvl="1" indent="-457200" defTabSz="914400">
              <a:spcBef>
                <a:spcPts val="800"/>
              </a:spcBef>
              <a:buClr>
                <a:srgbClr val="08326C"/>
              </a:buClr>
              <a:buSzPct val="100000"/>
              <a:buFont typeface="+mj-lt"/>
              <a:buAutoNum type="arabicPeriod"/>
              <a:defRPr sz="2800">
                <a:solidFill>
                  <a:srgbClr val="404040"/>
                </a:solidFill>
              </a:defRPr>
            </a:pPr>
            <a:r>
              <a:rPr lang="en-US" sz="2800" dirty="0">
                <a:latin typeface="Arial Rounded MT Bold" panose="020F0704030504030204" pitchFamily="34" charset="77"/>
              </a:rPr>
              <a:t>ARRL Bulletin Schedule</a:t>
            </a:r>
            <a:endParaRPr sz="2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0355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06" y="288325"/>
            <a:ext cx="6120713" cy="121919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rial Rounded MT Bold" panose="020F0704030504030204" pitchFamily="34" charset="77"/>
              </a:rPr>
              <a:t>Get On The Air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6F4E83-36CF-D944-9C50-3875E4D03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48596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E2E44CF-3D51-6343-9C0E-10A18D16DAC0}"/>
              </a:ext>
            </a:extLst>
          </p:cNvPr>
          <p:cNvSpPr txBox="1">
            <a:spLocks/>
          </p:cNvSpPr>
          <p:nvPr/>
        </p:nvSpPr>
        <p:spPr>
          <a:xfrm>
            <a:off x="1396314" y="5428735"/>
            <a:ext cx="6120713" cy="1219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Andy, KB1OIQ</a:t>
            </a:r>
          </a:p>
        </p:txBody>
      </p:sp>
    </p:spTree>
    <p:extLst>
      <p:ext uri="{BB962C8B-B14F-4D97-AF65-F5344CB8AC3E}">
        <p14:creationId xmlns:p14="http://schemas.microsoft.com/office/powerpoint/2010/main" val="3296771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239" y="601362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Get On The Air (GOTA)</a:t>
            </a:r>
          </a:p>
        </p:txBody>
      </p:sp>
      <p:sp>
        <p:nvSpPr>
          <p:cNvPr id="3" name="Station Leads: Andy, KB1OIQ / Bob, W1BAE…"/>
          <p:cNvSpPr txBox="1">
            <a:spLocks/>
          </p:cNvSpPr>
          <p:nvPr/>
        </p:nvSpPr>
        <p:spPr>
          <a:xfrm>
            <a:off x="735984" y="1604134"/>
            <a:ext cx="8284447" cy="309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500"/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Station Lead: Andy, KB1OIQ </a:t>
            </a:r>
          </a:p>
          <a:p>
            <a:pPr>
              <a:spcBef>
                <a:spcPts val="4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500"/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Rig:  IC-7300 (Provided by Andy KB1OIQ)</a:t>
            </a:r>
          </a:p>
          <a:p>
            <a:pPr>
              <a:spcBef>
                <a:spcPts val="4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500">
                <a:solidFill>
                  <a:srgbClr val="000000"/>
                </a:solidFill>
              </a:defRPr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Antenna:  G5RV (Provided by Bob W1IS)</a:t>
            </a:r>
          </a:p>
          <a:p>
            <a:pPr>
              <a:spcBef>
                <a:spcPts val="4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500">
                <a:solidFill>
                  <a:srgbClr val="000000"/>
                </a:solidFill>
              </a:defRPr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Power:  100 </a:t>
            </a:r>
            <a:r>
              <a:rPr lang="en-US" sz="2500" dirty="0" err="1">
                <a:solidFill>
                  <a:schemeClr val="tx1"/>
                </a:solidFill>
                <a:latin typeface="Arial Rounded MT Bold" panose="020F0704030504030204" pitchFamily="34" charset="77"/>
              </a:rPr>
              <a:t>Ahr</a:t>
            </a: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 battery, recharged via 130W solar panel &amp; generator</a:t>
            </a:r>
          </a:p>
          <a:p>
            <a:pPr>
              <a:spcBef>
                <a:spcPts val="4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500">
                <a:solidFill>
                  <a:srgbClr val="000000"/>
                </a:solidFill>
              </a:defRPr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Tent:  Provided by Andy, KB1OIQ </a:t>
            </a:r>
          </a:p>
          <a:p>
            <a:pPr>
              <a:spcBef>
                <a:spcPts val="4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500">
                <a:solidFill>
                  <a:srgbClr val="000000"/>
                </a:solidFill>
              </a:defRPr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Logging Computer: Provided by Andy (KB1OIQ)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/>
          <a:stretch/>
        </p:blipFill>
        <p:spPr>
          <a:xfrm>
            <a:off x="1613043" y="4701316"/>
            <a:ext cx="5628012" cy="21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14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14" y="617838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400" dirty="0">
                <a:latin typeface="Arial Rounded MT Bold" panose="020F0704030504030204" pitchFamily="34" charset="77"/>
              </a:rPr>
              <a:t>GOTA Station Rules</a:t>
            </a:r>
          </a:p>
        </p:txBody>
      </p:sp>
      <p:sp>
        <p:nvSpPr>
          <p:cNvPr id="5" name="Station Leads: Andy, KB1OIQ / Bob, W1BAE…">
            <a:extLst>
              <a:ext uri="{FF2B5EF4-FFF2-40B4-BE49-F238E27FC236}">
                <a16:creationId xmlns:a16="http://schemas.microsoft.com/office/drawing/2014/main" id="{933F12D2-6923-5046-B95C-61445530C962}"/>
              </a:ext>
            </a:extLst>
          </p:cNvPr>
          <p:cNvSpPr txBox="1">
            <a:spLocks/>
          </p:cNvSpPr>
          <p:nvPr/>
        </p:nvSpPr>
        <p:spPr>
          <a:xfrm>
            <a:off x="582412" y="1678367"/>
            <a:ext cx="8115274" cy="4977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08326C"/>
              </a:buClr>
              <a:defRPr sz="2500"/>
            </a:pPr>
            <a:r>
              <a:rPr lang="en-US" sz="27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The GOTA station may be operated by any person licensed since the previous year’s Field Day, regardless of license class. It may also be operated by a generally inactive licensee. Non-licensed persons may participate under the direct supervision of an appropriate control operator.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8326C"/>
              </a:buClr>
              <a:defRPr sz="2500"/>
            </a:pPr>
            <a:r>
              <a:rPr lang="en-US" sz="27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When GOTA operators complete 20 QSOs, they receive 20 bonus points. Upon reaching an additional 20 QSOs the same operator receives a second 20 bonus points, up to a maximum of 100 bonus points per GOTA operator.</a:t>
            </a:r>
          </a:p>
          <a:p>
            <a:pPr>
              <a:spcBef>
                <a:spcPts val="400"/>
              </a:spcBef>
              <a:buClr>
                <a:srgbClr val="08326C"/>
              </a:buClr>
              <a:defRPr sz="2500"/>
            </a:pPr>
            <a:r>
              <a:rPr lang="en-US" sz="27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Full-time coach doubles bonus points</a:t>
            </a:r>
            <a:endParaRPr lang="en-US" sz="2600"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  <a:p>
            <a:pPr lvl="1">
              <a:spcBef>
                <a:spcPts val="400"/>
              </a:spcBef>
              <a:buClr>
                <a:srgbClr val="08326C"/>
              </a:buClr>
              <a:defRPr sz="2500"/>
            </a:pPr>
            <a:endParaRPr lang="en-US" sz="2300"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7A399-16EB-4E42-B4E9-AE5E70C12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625769" y="4216580"/>
            <a:ext cx="4286131" cy="24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22222E-6 -4.81481E-6 L 1.54271 0.0032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3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59" y="189470"/>
            <a:ext cx="7332677" cy="1680519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ial Rounded MT Bold" panose="020F0704030504030204" pitchFamily="34" charset="77"/>
              </a:rPr>
              <a:t>CW Station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45DDF87-C902-054B-B081-22A47FBC2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0" y="1764518"/>
            <a:ext cx="7267639" cy="50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ED00108-A69B-C040-86F9-C13BA78B936D}"/>
              </a:ext>
            </a:extLst>
          </p:cNvPr>
          <p:cNvSpPr txBox="1">
            <a:spLocks/>
          </p:cNvSpPr>
          <p:nvPr/>
        </p:nvSpPr>
        <p:spPr>
          <a:xfrm>
            <a:off x="3763691" y="4983892"/>
            <a:ext cx="4589477" cy="1680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Bob, W1IS</a:t>
            </a:r>
          </a:p>
        </p:txBody>
      </p:sp>
    </p:spTree>
    <p:extLst>
      <p:ext uri="{BB962C8B-B14F-4D97-AF65-F5344CB8AC3E}">
        <p14:creationId xmlns:p14="http://schemas.microsoft.com/office/powerpoint/2010/main" val="3234315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5" y="632843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Field Day Preparation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755313-FE92-4741-B612-314CC61A4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88" y="1675435"/>
            <a:ext cx="6910086" cy="51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5" y="632843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Field Day Preparation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8C9D2-3F04-B940-A50E-9110EDF6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39" y="1667074"/>
            <a:ext cx="6931013" cy="51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82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543" y="623654"/>
            <a:ext cx="6508377" cy="1143000"/>
          </a:xfrm>
        </p:spPr>
        <p:txBody>
          <a:bodyPr anchor="t" anchorCtr="0"/>
          <a:lstStyle/>
          <a:p>
            <a:r>
              <a:rPr lang="en-US" sz="4000" dirty="0" err="1">
                <a:latin typeface="Arial Rounded MT Bold" panose="020F0704030504030204" pitchFamily="34" charset="77"/>
              </a:rPr>
              <a:t>Elecraft</a:t>
            </a:r>
            <a:r>
              <a:rPr lang="en-US" sz="4000" dirty="0">
                <a:latin typeface="Arial Rounded MT Bold" panose="020F0704030504030204" pitchFamily="34" charset="77"/>
              </a:rPr>
              <a:t> K3</a:t>
            </a:r>
          </a:p>
        </p:txBody>
      </p:sp>
      <p:pic>
        <p:nvPicPr>
          <p:cNvPr id="3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0" y="2411600"/>
            <a:ext cx="8077804" cy="29593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"/>
          <p:cNvGrpSpPr/>
          <p:nvPr/>
        </p:nvGrpSpPr>
        <p:grpSpPr>
          <a:xfrm>
            <a:off x="778096" y="1957021"/>
            <a:ext cx="7530062" cy="3283637"/>
            <a:chOff x="0" y="0"/>
            <a:chExt cx="7530061" cy="3283636"/>
          </a:xfrm>
        </p:grpSpPr>
        <p:sp>
          <p:nvSpPr>
            <p:cNvPr id="5" name="X"/>
            <p:cNvSpPr txBox="1"/>
            <p:nvPr/>
          </p:nvSpPr>
          <p:spPr>
            <a:xfrm>
              <a:off x="641697" y="454579"/>
              <a:ext cx="294677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6" name="X"/>
            <p:cNvSpPr txBox="1"/>
            <p:nvPr/>
          </p:nvSpPr>
          <p:spPr>
            <a:xfrm>
              <a:off x="641697" y="852773"/>
              <a:ext cx="294677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7" name="X"/>
            <p:cNvSpPr txBox="1"/>
            <p:nvPr/>
          </p:nvSpPr>
          <p:spPr>
            <a:xfrm>
              <a:off x="1039891" y="454579"/>
              <a:ext cx="294677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8" name="X"/>
            <p:cNvSpPr txBox="1"/>
            <p:nvPr/>
          </p:nvSpPr>
          <p:spPr>
            <a:xfrm>
              <a:off x="4587" y="866046"/>
              <a:ext cx="294677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9" name="X"/>
            <p:cNvSpPr txBox="1"/>
            <p:nvPr/>
          </p:nvSpPr>
          <p:spPr>
            <a:xfrm>
              <a:off x="1053164" y="1321408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0" name="X"/>
            <p:cNvSpPr txBox="1"/>
            <p:nvPr/>
          </p:nvSpPr>
          <p:spPr>
            <a:xfrm>
              <a:off x="641697" y="1308135"/>
              <a:ext cx="294677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1" name="X"/>
            <p:cNvSpPr txBox="1"/>
            <p:nvPr/>
          </p:nvSpPr>
          <p:spPr>
            <a:xfrm>
              <a:off x="5448739" y="454579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2" name="X"/>
            <p:cNvSpPr txBox="1"/>
            <p:nvPr/>
          </p:nvSpPr>
          <p:spPr>
            <a:xfrm>
              <a:off x="1711037" y="2000323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3" name="X"/>
            <p:cNvSpPr txBox="1"/>
            <p:nvPr/>
          </p:nvSpPr>
          <p:spPr>
            <a:xfrm>
              <a:off x="5885707" y="454579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4" name="X"/>
            <p:cNvSpPr txBox="1"/>
            <p:nvPr/>
          </p:nvSpPr>
          <p:spPr>
            <a:xfrm>
              <a:off x="2498837" y="2797650"/>
              <a:ext cx="294677" cy="44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5" name="X"/>
            <p:cNvSpPr txBox="1"/>
            <p:nvPr/>
          </p:nvSpPr>
          <p:spPr>
            <a:xfrm>
              <a:off x="6799462" y="454579"/>
              <a:ext cx="294677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6" name="X"/>
            <p:cNvSpPr txBox="1"/>
            <p:nvPr/>
          </p:nvSpPr>
          <p:spPr>
            <a:xfrm>
              <a:off x="6322674" y="454579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7" name="X"/>
            <p:cNvSpPr txBox="1"/>
            <p:nvPr/>
          </p:nvSpPr>
          <p:spPr>
            <a:xfrm>
              <a:off x="5839248" y="2520515"/>
              <a:ext cx="387596" cy="5999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27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8" name="X"/>
            <p:cNvSpPr txBox="1"/>
            <p:nvPr/>
          </p:nvSpPr>
          <p:spPr>
            <a:xfrm>
              <a:off x="7235383" y="454579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9" name="X"/>
            <p:cNvSpPr txBox="1"/>
            <p:nvPr/>
          </p:nvSpPr>
          <p:spPr>
            <a:xfrm>
              <a:off x="7235383" y="1761350"/>
              <a:ext cx="294678" cy="4406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0" name="X"/>
            <p:cNvSpPr txBox="1"/>
            <p:nvPr/>
          </p:nvSpPr>
          <p:spPr>
            <a:xfrm>
              <a:off x="5943201" y="781336"/>
              <a:ext cx="635378" cy="1051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51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1" name="X"/>
            <p:cNvSpPr txBox="1"/>
            <p:nvPr/>
          </p:nvSpPr>
          <p:spPr>
            <a:xfrm>
              <a:off x="843322" y="2797650"/>
              <a:ext cx="294677" cy="440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2" name="1"/>
            <p:cNvSpPr txBox="1"/>
            <p:nvPr/>
          </p:nvSpPr>
          <p:spPr>
            <a:xfrm>
              <a:off x="3884326" y="2471245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3" name="2"/>
            <p:cNvSpPr txBox="1"/>
            <p:nvPr/>
          </p:nvSpPr>
          <p:spPr>
            <a:xfrm>
              <a:off x="2507078" y="1905379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4" name="3"/>
            <p:cNvSpPr txBox="1"/>
            <p:nvPr/>
          </p:nvSpPr>
          <p:spPr>
            <a:xfrm>
              <a:off x="1704813" y="2734995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5" name="4"/>
            <p:cNvSpPr txBox="1"/>
            <p:nvPr/>
          </p:nvSpPr>
          <p:spPr>
            <a:xfrm>
              <a:off x="811381" y="1978312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6" name="5"/>
            <p:cNvSpPr txBox="1"/>
            <p:nvPr/>
          </p:nvSpPr>
          <p:spPr>
            <a:xfrm>
              <a:off x="1303680" y="829615"/>
              <a:ext cx="315912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7" name="6"/>
            <p:cNvSpPr txBox="1"/>
            <p:nvPr/>
          </p:nvSpPr>
          <p:spPr>
            <a:xfrm>
              <a:off x="0" y="0"/>
              <a:ext cx="315911" cy="548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8" name="10"/>
            <p:cNvSpPr txBox="1"/>
            <p:nvPr/>
          </p:nvSpPr>
          <p:spPr>
            <a:xfrm>
              <a:off x="5779956" y="1905379"/>
              <a:ext cx="52768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10</a:t>
              </a:r>
            </a:p>
          </p:txBody>
        </p:sp>
        <p:sp>
          <p:nvSpPr>
            <p:cNvPr id="29" name="9"/>
            <p:cNvSpPr txBox="1"/>
            <p:nvPr/>
          </p:nvSpPr>
          <p:spPr>
            <a:xfrm>
              <a:off x="5200458" y="1689190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9</a:t>
              </a:r>
            </a:p>
          </p:txBody>
        </p:sp>
        <p:sp>
          <p:nvSpPr>
            <p:cNvPr id="30" name="8"/>
            <p:cNvSpPr txBox="1"/>
            <p:nvPr/>
          </p:nvSpPr>
          <p:spPr>
            <a:xfrm>
              <a:off x="5199808" y="1265315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1" name="7"/>
            <p:cNvSpPr txBox="1"/>
            <p:nvPr/>
          </p:nvSpPr>
          <p:spPr>
            <a:xfrm>
              <a:off x="5199808" y="842315"/>
              <a:ext cx="31591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2" name="12"/>
            <p:cNvSpPr txBox="1"/>
            <p:nvPr/>
          </p:nvSpPr>
          <p:spPr>
            <a:xfrm>
              <a:off x="6964370" y="1009006"/>
              <a:ext cx="52768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rPr dirty="0"/>
                <a:t>12</a:t>
              </a:r>
            </a:p>
          </p:txBody>
        </p:sp>
        <p:sp>
          <p:nvSpPr>
            <p:cNvPr id="33" name="11"/>
            <p:cNvSpPr txBox="1"/>
            <p:nvPr/>
          </p:nvSpPr>
          <p:spPr>
            <a:xfrm>
              <a:off x="6263139" y="2158746"/>
              <a:ext cx="527681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11</a:t>
              </a:r>
            </a:p>
          </p:txBody>
        </p:sp>
        <p:sp>
          <p:nvSpPr>
            <p:cNvPr id="34" name="Line"/>
            <p:cNvSpPr/>
            <p:nvPr/>
          </p:nvSpPr>
          <p:spPr>
            <a:xfrm flipV="1">
              <a:off x="6689456" y="2086625"/>
              <a:ext cx="172679" cy="172679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5" name="Line"/>
            <p:cNvSpPr/>
            <p:nvPr/>
          </p:nvSpPr>
          <p:spPr>
            <a:xfrm>
              <a:off x="6714856" y="2411703"/>
              <a:ext cx="315911" cy="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6" name="Line"/>
            <p:cNvSpPr/>
            <p:nvPr/>
          </p:nvSpPr>
          <p:spPr>
            <a:xfrm>
              <a:off x="6740256" y="2541148"/>
              <a:ext cx="329382" cy="329381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36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69" y="1816708"/>
            <a:ext cx="8502410" cy="4819611"/>
          </a:xfrm>
          <a:prstGeom prst="rect">
            <a:avLst/>
          </a:prstGeom>
        </p:spPr>
      </p:pic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495300" y="221681"/>
            <a:ext cx="6754528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Concord Rod &amp; Gun Club</a:t>
            </a: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3000" dirty="0">
                <a:latin typeface="Arial Rounded MT Bold" panose="020F0704030504030204" pitchFamily="34" charset="77"/>
              </a:rPr>
              <a:t>74 Strawberry Hill Rd, Concord</a:t>
            </a:r>
          </a:p>
        </p:txBody>
      </p:sp>
      <p:sp>
        <p:nvSpPr>
          <p:cNvPr id="78" name="Oval 77"/>
          <p:cNvSpPr/>
          <p:nvPr/>
        </p:nvSpPr>
        <p:spPr>
          <a:xfrm>
            <a:off x="4861173" y="2694784"/>
            <a:ext cx="877950" cy="133279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4861173" y="5259821"/>
            <a:ext cx="3382704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Nine miles from Westford</a:t>
            </a:r>
          </a:p>
        </p:txBody>
      </p:sp>
    </p:spTree>
    <p:extLst>
      <p:ext uri="{BB962C8B-B14F-4D97-AF65-F5344CB8AC3E}">
        <p14:creationId xmlns:p14="http://schemas.microsoft.com/office/powerpoint/2010/main" val="3023698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K3 Controls for CW at FD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54" y="5412669"/>
            <a:ext cx="3892047" cy="1445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170" y="5362208"/>
            <a:ext cx="26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6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B60A11EC-6C3B-0D4D-869A-8A65CB9551F7}"/>
              </a:ext>
            </a:extLst>
          </p:cNvPr>
          <p:cNvSpPr txBox="1"/>
          <p:nvPr/>
        </p:nvSpPr>
        <p:spPr>
          <a:xfrm>
            <a:off x="435575" y="1689081"/>
            <a:ext cx="8542638" cy="36728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Main Tuning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Width Control: Don’t Push - changes filter type – leave in Band-Pass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Speed Control: Internal </a:t>
            </a:r>
            <a:r>
              <a:rPr lang="en-US" sz="1800" dirty="0" err="1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Keyer</a:t>
            </a: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Speed Adjustment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Volume control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ATU: Push &amp; Hold to turn on tuner – Momentary Push to Tune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Band Change Buttons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Pre-ATT: Push for Pre-Amp, Push &amp; Hold for Attenuator (ATT helps with QRM, QRN especially on 80 &amp; 40 M)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NB: Push for Noise Blanker, Hold to set Blanker Level w/VFO B knob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Spot: Zero beats signal, very handy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CWT: CWT turns on tuning meter – tune to center to zero beat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Arial Rounded MT Bold" panose="020F0704030504030204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RIT Control: Receiver offset tuning (Use when running a perch)</a:t>
            </a:r>
            <a:endParaRPr lang="en-US" sz="1200" dirty="0">
              <a:effectLst/>
              <a:latin typeface="Arial Rounded MT Bold" panose="020F070403050403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91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295" y="633169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12 </a:t>
            </a:r>
            <a:r>
              <a:rPr lang="mr-IN" sz="4000" dirty="0">
                <a:latin typeface="Arial Rounded MT Bold" panose="020F0704030504030204" pitchFamily="34" charset="77"/>
              </a:rPr>
              <a:t>–</a:t>
            </a:r>
            <a:r>
              <a:rPr lang="en-US" sz="4000" dirty="0">
                <a:latin typeface="Arial Rounded MT Bold" panose="020F0704030504030204" pitchFamily="34" charset="77"/>
              </a:rPr>
              <a:t> K3 Memory Keyer</a:t>
            </a:r>
          </a:p>
        </p:txBody>
      </p:sp>
      <p:grpSp>
        <p:nvGrpSpPr>
          <p:cNvPr id="3" name="Group"/>
          <p:cNvGrpSpPr/>
          <p:nvPr/>
        </p:nvGrpSpPr>
        <p:grpSpPr>
          <a:xfrm>
            <a:off x="685028" y="1834891"/>
            <a:ext cx="6942110" cy="3024100"/>
            <a:chOff x="0" y="0"/>
            <a:chExt cx="6942109" cy="3024099"/>
          </a:xfrm>
        </p:grpSpPr>
        <p:sp>
          <p:nvSpPr>
            <p:cNvPr id="4" name="M1 sends K1IG…"/>
            <p:cNvSpPr txBox="1"/>
            <p:nvPr/>
          </p:nvSpPr>
          <p:spPr>
            <a:xfrm>
              <a:off x="0" y="0"/>
              <a:ext cx="5512088" cy="2529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85750" indent="-285750" defTabSz="914400">
                <a:spcBef>
                  <a:spcPts val="400"/>
                </a:spcBef>
                <a:buClr>
                  <a:srgbClr val="08326C"/>
                </a:buClr>
                <a:buSzPct val="100000"/>
                <a:buFont typeface="Arial" panose="020B0604020202020204" pitchFamily="34" charset="0"/>
                <a:buChar char="•"/>
                <a:defRPr sz="2900" b="1">
                  <a:solidFill>
                    <a:srgbClr val="404040"/>
                  </a:solidFill>
                </a:defRPr>
              </a:pPr>
              <a:r>
                <a:rPr dirty="0">
                  <a:latin typeface="Arial Rounded MT Bold" panose="020F0704030504030204" pitchFamily="34" charset="77"/>
                </a:rPr>
                <a:t>M1 sends K1IG</a:t>
              </a:r>
            </a:p>
            <a:p>
              <a:pPr marL="285750" indent="-285750" defTabSz="914400">
                <a:spcBef>
                  <a:spcPts val="400"/>
                </a:spcBef>
                <a:buClr>
                  <a:srgbClr val="08326C"/>
                </a:buClr>
                <a:buSzPct val="100000"/>
                <a:buFont typeface="Arial" panose="020B0604020202020204" pitchFamily="34" charset="0"/>
                <a:buChar char="•"/>
                <a:defRPr sz="2900" b="1">
                  <a:solidFill>
                    <a:srgbClr val="404040"/>
                  </a:solidFill>
                </a:defRPr>
              </a:pPr>
              <a:r>
                <a:rPr dirty="0">
                  <a:latin typeface="Arial Rounded MT Bold" panose="020F0704030504030204" pitchFamily="34" charset="77"/>
                </a:rPr>
                <a:t>M2 sends </a:t>
              </a:r>
              <a:r>
                <a:rPr lang="en-US" dirty="0">
                  <a:latin typeface="Arial Rounded MT Bold" panose="020F0704030504030204" pitchFamily="34" charset="77"/>
                </a:rPr>
                <a:t>4</a:t>
              </a:r>
              <a:r>
                <a:rPr dirty="0">
                  <a:latin typeface="Arial Rounded MT Bold" panose="020F0704030504030204" pitchFamily="34" charset="77"/>
                </a:rPr>
                <a:t>A EMA</a:t>
              </a:r>
            </a:p>
            <a:p>
              <a:pPr marL="285750" indent="-285750" defTabSz="914400">
                <a:spcBef>
                  <a:spcPts val="400"/>
                </a:spcBef>
                <a:buClr>
                  <a:srgbClr val="08326C"/>
                </a:buClr>
                <a:buSzPct val="100000"/>
                <a:buFont typeface="Arial" panose="020B0604020202020204" pitchFamily="34" charset="0"/>
                <a:buChar char="•"/>
                <a:defRPr sz="2900" b="1">
                  <a:solidFill>
                    <a:srgbClr val="404040"/>
                  </a:solidFill>
                </a:defRPr>
              </a:pPr>
              <a:r>
                <a:rPr dirty="0">
                  <a:latin typeface="Arial Rounded MT Bold" panose="020F0704030504030204" pitchFamily="34" charset="77"/>
                </a:rPr>
                <a:t>M3 sends CQ </a:t>
              </a:r>
              <a:r>
                <a:rPr lang="en-US" dirty="0">
                  <a:latin typeface="Arial Rounded MT Bold" panose="020F0704030504030204" pitchFamily="34" charset="77"/>
                </a:rPr>
                <a:t>FD </a:t>
              </a:r>
              <a:r>
                <a:rPr dirty="0">
                  <a:latin typeface="Arial Rounded MT Bold" panose="020F0704030504030204" pitchFamily="34" charset="77"/>
                </a:rPr>
                <a:t>K1IG</a:t>
              </a:r>
            </a:p>
            <a:p>
              <a:pPr marL="285750" indent="-285750" defTabSz="914400">
                <a:spcBef>
                  <a:spcPts val="400"/>
                </a:spcBef>
                <a:buClr>
                  <a:srgbClr val="08326C"/>
                </a:buClr>
                <a:buSzPct val="100000"/>
                <a:buFont typeface="Arial" panose="020B0604020202020204" pitchFamily="34" charset="0"/>
                <a:buChar char="•"/>
                <a:defRPr sz="2900" b="1">
                  <a:solidFill>
                    <a:srgbClr val="404040"/>
                  </a:solidFill>
                </a:defRPr>
              </a:pPr>
              <a:r>
                <a:rPr dirty="0">
                  <a:latin typeface="Arial Rounded MT Bold" panose="020F0704030504030204" pitchFamily="34" charset="77"/>
                </a:rPr>
                <a:t>Same &amp; more also on Keyboard / </a:t>
              </a:r>
              <a:r>
                <a:rPr lang="en-US" dirty="0">
                  <a:latin typeface="Arial Rounded MT Bold" panose="020F0704030504030204" pitchFamily="34" charset="77"/>
                </a:rPr>
                <a:t>RumLogNG</a:t>
              </a:r>
              <a:endParaRPr dirty="0">
                <a:latin typeface="Arial Rounded MT Bold" panose="020F0704030504030204" pitchFamily="34" charset="77"/>
              </a:endParaRPr>
            </a:p>
          </p:txBody>
        </p:sp>
        <p:sp>
          <p:nvSpPr>
            <p:cNvPr id="5" name="Please don’t touch the “Rec” button!"/>
            <p:cNvSpPr txBox="1"/>
            <p:nvPr/>
          </p:nvSpPr>
          <p:spPr>
            <a:xfrm>
              <a:off x="1751" y="2485492"/>
              <a:ext cx="6940358" cy="538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>
              <a:defPPr>
                <a:defRPr lang="en-US"/>
              </a:defPPr>
              <a:lvl1pPr marL="339725" indent="-339725" defTabSz="914400">
                <a:spcBef>
                  <a:spcPts val="400"/>
                </a:spcBef>
                <a:buClr>
                  <a:schemeClr val="accent1"/>
                </a:buClr>
                <a:buSzPct val="100000"/>
                <a:buFont typeface="Wingdings" charset="2"/>
                <a:buChar char="§"/>
                <a:defRPr sz="2900" b="1">
                  <a:solidFill>
                    <a:srgbClr val="404040"/>
                  </a:solidFill>
                </a:defRPr>
              </a:lvl1pPr>
            </a:lstStyle>
            <a:p>
              <a:pPr marL="285750" indent="-285750">
                <a:buClr>
                  <a:srgbClr val="08326C"/>
                </a:buClr>
                <a:buFont typeface="Arial" panose="020B0604020202020204" pitchFamily="34" charset="0"/>
                <a:buChar char="•"/>
              </a:pPr>
              <a:r>
                <a:rPr dirty="0">
                  <a:latin typeface="Arial Rounded MT Bold" panose="020F0704030504030204" pitchFamily="34" charset="77"/>
                </a:rPr>
                <a:t>Please don’t touch the “Rec” button! </a:t>
              </a:r>
            </a:p>
          </p:txBody>
        </p:sp>
      </p:grpSp>
      <p:sp>
        <p:nvSpPr>
          <p:cNvPr id="6" name="Note that pro-signs like K and AR are rarely used in the heat of “the battle” unless you are dealing with a new operator at the other end.  Then do what you can to make it easier for them."/>
          <p:cNvSpPr txBox="1"/>
          <p:nvPr/>
        </p:nvSpPr>
        <p:spPr>
          <a:xfrm>
            <a:off x="544478" y="5009728"/>
            <a:ext cx="8035420" cy="150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3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Arial Rounded MT Bold" panose="020F0704030504030204" pitchFamily="34" charset="77"/>
              </a:rPr>
              <a:t>Note that pro-signs like K and AR are rarely used in the heat of “the battle” unless you are dealing with a new operator at the other end.  Then do what you can to make it easier for them.</a:t>
            </a:r>
          </a:p>
        </p:txBody>
      </p:sp>
      <p:pic>
        <p:nvPicPr>
          <p:cNvPr id="7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110" y="1955038"/>
            <a:ext cx="2233352" cy="2247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40528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951" y="609600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X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3931336" y="6427956"/>
            <a:ext cx="609601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4" name="Don’t touch any button with an X unless you are sure what it does.  FD is not the time to experiment.…"/>
          <p:cNvSpPr txBox="1"/>
          <p:nvPr/>
        </p:nvSpPr>
        <p:spPr>
          <a:xfrm>
            <a:off x="479939" y="1661355"/>
            <a:ext cx="8275583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92500"/>
          </a:bodyPr>
          <a:lstStyle/>
          <a:p>
            <a:pPr marL="285750" indent="-285750" defTabSz="914400">
              <a:spcBef>
                <a:spcPts val="4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Don’t touch any button with an X unless you are sure what it does.  FD is not the time to experiment.</a:t>
            </a:r>
          </a:p>
          <a:p>
            <a:pPr marL="285750" indent="-285750" defTabSz="914400">
              <a:spcBef>
                <a:spcPts val="4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If you accidentally hit an X button, please contact: George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>
                <a:latin typeface="Arial Rounded MT Bold" panose="020F0704030504030204" pitchFamily="34" charset="77"/>
              </a:rPr>
              <a:t>-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>
                <a:latin typeface="Arial Rounded MT Bold" panose="020F0704030504030204" pitchFamily="34" charset="77"/>
              </a:rPr>
              <a:t>K1IG or Bob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>
                <a:latin typeface="Arial Rounded MT Bold" panose="020F0704030504030204" pitchFamily="34" charset="77"/>
              </a:rPr>
              <a:t>-</a:t>
            </a:r>
            <a:r>
              <a:rPr lang="en-US" dirty="0">
                <a:latin typeface="Arial Rounded MT Bold" panose="020F0704030504030204" pitchFamily="34" charset="77"/>
              </a:rPr>
              <a:t> </a:t>
            </a:r>
            <a:r>
              <a:rPr dirty="0">
                <a:latin typeface="Arial Rounded MT Bold" panose="020F0704030504030204" pitchFamily="34" charset="77"/>
              </a:rPr>
              <a:t>W1IS.</a:t>
            </a:r>
          </a:p>
          <a:p>
            <a:pPr marL="285750" indent="-285750" defTabSz="914400">
              <a:spcBef>
                <a:spcPts val="400"/>
              </a:spcBef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700">
                <a:solidFill>
                  <a:srgbClr val="404040"/>
                </a:solidFill>
              </a:defRPr>
            </a:pPr>
            <a:r>
              <a:rPr dirty="0">
                <a:latin typeface="Arial Rounded MT Bold" panose="020F0704030504030204" pitchFamily="34" charset="77"/>
              </a:rPr>
              <a:t>If all else fails – READ THE MANUAL!</a:t>
            </a:r>
          </a:p>
        </p:txBody>
      </p:sp>
      <p:grpSp>
        <p:nvGrpSpPr>
          <p:cNvPr id="5" name="Group"/>
          <p:cNvGrpSpPr/>
          <p:nvPr/>
        </p:nvGrpSpPr>
        <p:grpSpPr>
          <a:xfrm>
            <a:off x="493055" y="3932759"/>
            <a:ext cx="7620044" cy="2831612"/>
            <a:chOff x="0" y="0"/>
            <a:chExt cx="7620042" cy="2831611"/>
          </a:xfrm>
        </p:grpSpPr>
        <p:pic>
          <p:nvPicPr>
            <p:cNvPr id="6" name="pasted-image.tiff" descr="pasted-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9919"/>
              <a:ext cx="7620043" cy="2791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X"/>
            <p:cNvSpPr txBox="1"/>
            <p:nvPr/>
          </p:nvSpPr>
          <p:spPr>
            <a:xfrm>
              <a:off x="892741" y="0"/>
              <a:ext cx="281954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8" name="X"/>
            <p:cNvSpPr txBox="1"/>
            <p:nvPr/>
          </p:nvSpPr>
          <p:spPr>
            <a:xfrm>
              <a:off x="892741" y="381000"/>
              <a:ext cx="281954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9" name="X"/>
            <p:cNvSpPr txBox="1"/>
            <p:nvPr/>
          </p:nvSpPr>
          <p:spPr>
            <a:xfrm>
              <a:off x="1273741" y="0"/>
              <a:ext cx="281954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0" name="X"/>
            <p:cNvSpPr txBox="1"/>
            <p:nvPr/>
          </p:nvSpPr>
          <p:spPr>
            <a:xfrm>
              <a:off x="283141" y="393700"/>
              <a:ext cx="281954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1" name="X"/>
            <p:cNvSpPr txBox="1"/>
            <p:nvPr/>
          </p:nvSpPr>
          <p:spPr>
            <a:xfrm>
              <a:off x="1286441" y="829399"/>
              <a:ext cx="281954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2" name="X"/>
            <p:cNvSpPr txBox="1"/>
            <p:nvPr/>
          </p:nvSpPr>
          <p:spPr>
            <a:xfrm>
              <a:off x="892741" y="816699"/>
              <a:ext cx="281954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3" name="X"/>
            <p:cNvSpPr txBox="1"/>
            <p:nvPr/>
          </p:nvSpPr>
          <p:spPr>
            <a:xfrm>
              <a:off x="5492218" y="0"/>
              <a:ext cx="281953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4" name="X"/>
            <p:cNvSpPr txBox="1"/>
            <p:nvPr/>
          </p:nvSpPr>
          <p:spPr>
            <a:xfrm>
              <a:off x="1915908" y="1478999"/>
              <a:ext cx="281953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5" name="X"/>
            <p:cNvSpPr txBox="1"/>
            <p:nvPr/>
          </p:nvSpPr>
          <p:spPr>
            <a:xfrm>
              <a:off x="5910318" y="0"/>
              <a:ext cx="281953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6" name="X"/>
            <p:cNvSpPr txBox="1"/>
            <p:nvPr/>
          </p:nvSpPr>
          <p:spPr>
            <a:xfrm>
              <a:off x="2669691" y="2241898"/>
              <a:ext cx="281953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7" name="X"/>
            <p:cNvSpPr txBox="1"/>
            <p:nvPr/>
          </p:nvSpPr>
          <p:spPr>
            <a:xfrm>
              <a:off x="6784618" y="0"/>
              <a:ext cx="281953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8" name="X"/>
            <p:cNvSpPr txBox="1"/>
            <p:nvPr/>
          </p:nvSpPr>
          <p:spPr>
            <a:xfrm>
              <a:off x="6328417" y="0"/>
              <a:ext cx="281954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19" name="X"/>
            <p:cNvSpPr txBox="1"/>
            <p:nvPr/>
          </p:nvSpPr>
          <p:spPr>
            <a:xfrm>
              <a:off x="5865865" y="1976730"/>
              <a:ext cx="370859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7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0" name="X"/>
            <p:cNvSpPr txBox="1"/>
            <p:nvPr/>
          </p:nvSpPr>
          <p:spPr>
            <a:xfrm>
              <a:off x="7201716" y="0"/>
              <a:ext cx="281954" cy="421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1" name="X"/>
            <p:cNvSpPr txBox="1"/>
            <p:nvPr/>
          </p:nvSpPr>
          <p:spPr>
            <a:xfrm>
              <a:off x="7201716" y="1250345"/>
              <a:ext cx="281954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2" name="X"/>
            <p:cNvSpPr txBox="1"/>
            <p:nvPr/>
          </p:nvSpPr>
          <p:spPr>
            <a:xfrm>
              <a:off x="5965328" y="312647"/>
              <a:ext cx="607943" cy="1005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5100"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  <p:sp>
          <p:nvSpPr>
            <p:cNvPr id="23" name="X"/>
            <p:cNvSpPr txBox="1"/>
            <p:nvPr/>
          </p:nvSpPr>
          <p:spPr>
            <a:xfrm>
              <a:off x="1085660" y="2241898"/>
              <a:ext cx="281953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X</a:t>
              </a:r>
            </a:p>
          </p:txBody>
        </p:sp>
      </p:grpSp>
      <p:sp>
        <p:nvSpPr>
          <p:cNvPr id="24" name="X"/>
          <p:cNvSpPr txBox="1"/>
          <p:nvPr/>
        </p:nvSpPr>
        <p:spPr>
          <a:xfrm>
            <a:off x="7495866" y="4548955"/>
            <a:ext cx="294678" cy="440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>
            <a:lvl1pPr algn="ctr"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644971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5" y="632843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Don’t Be Overwhelmed!</a:t>
            </a:r>
          </a:p>
        </p:txBody>
      </p:sp>
      <p:sp>
        <p:nvSpPr>
          <p:cNvPr id="3" name="Several here to help…"/>
          <p:cNvSpPr txBox="1"/>
          <p:nvPr/>
        </p:nvSpPr>
        <p:spPr>
          <a:xfrm>
            <a:off x="629812" y="1929547"/>
            <a:ext cx="7919774" cy="265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defPPr>
              <a:defRPr lang="en-US"/>
            </a:defPPr>
            <a:lvl1pPr marL="339725" indent="-339725" defTabSz="914400">
              <a:spcBef>
                <a:spcPts val="400"/>
              </a:spcBef>
              <a:buClr>
                <a:srgbClr val="08326C"/>
              </a:buClr>
              <a:buSzPct val="100000"/>
              <a:buFont typeface="Wingdings" charset="2"/>
              <a:buChar char="§"/>
              <a:defRPr sz="2700">
                <a:solidFill>
                  <a:srgbClr val="404040"/>
                </a:solidFill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Several here to help</a:t>
            </a:r>
          </a:p>
          <a:p>
            <a:pPr lvl="1"/>
            <a:r>
              <a:rPr sz="2400" dirty="0">
                <a:latin typeface="Arial Rounded MT Bold" panose="020F0704030504030204" pitchFamily="34" charset="77"/>
              </a:rPr>
              <a:t>We will walk you through a few QSOs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You can do QSOs with keyer, straight key or keyboard.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3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Most importantly – </a:t>
            </a:r>
          </a:p>
        </p:txBody>
      </p:sp>
      <p:sp>
        <p:nvSpPr>
          <p:cNvPr id="4" name="HAVE FUN"/>
          <p:cNvSpPr txBox="1"/>
          <p:nvPr/>
        </p:nvSpPr>
        <p:spPr>
          <a:xfrm>
            <a:off x="2713814" y="4995616"/>
            <a:ext cx="4215254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800" b="1"/>
            </a:lvl1pPr>
          </a:lstStyle>
          <a:p>
            <a:r>
              <a:rPr dirty="0">
                <a:latin typeface="Arial Rounded MT Bold" panose="020F0704030504030204" pitchFamily="34" charset="77"/>
              </a:rPr>
              <a:t>HAVE FUN</a:t>
            </a:r>
            <a:r>
              <a:rPr lang="en-US" dirty="0">
                <a:latin typeface="Arial Rounded MT Bold" panose="020F0704030504030204" pitchFamily="34" charset="77"/>
              </a:rPr>
              <a:t>!</a:t>
            </a:r>
            <a:endParaRPr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8996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561" y="1865376"/>
            <a:ext cx="7332677" cy="3858768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>
                <a:latin typeface="Arial Rounded MT Bold" panose="020F0704030504030204" pitchFamily="34" charset="77"/>
              </a:rPr>
              <a:t>RumLogNG</a:t>
            </a:r>
            <a:br>
              <a:rPr lang="en-US" sz="6600" dirty="0">
                <a:latin typeface="Arial Rounded MT Bold" panose="020F0704030504030204" pitchFamily="34" charset="77"/>
              </a:rPr>
            </a:br>
            <a:r>
              <a:rPr lang="en-US" sz="6600" dirty="0">
                <a:latin typeface="Arial Rounded MT Bold" panose="020F0704030504030204" pitchFamily="34" charset="77"/>
              </a:rPr>
              <a:t>Contest Logger</a:t>
            </a:r>
            <a:br>
              <a:rPr lang="en-US" sz="6600" dirty="0">
                <a:latin typeface="Arial Rounded MT Bold" panose="020F0704030504030204" pitchFamily="34" charset="77"/>
              </a:rPr>
            </a:br>
            <a:br>
              <a:rPr lang="en-US" sz="6600" dirty="0">
                <a:latin typeface="Arial Rounded MT Bold" panose="020F0704030504030204" pitchFamily="34" charset="77"/>
              </a:rPr>
            </a:br>
            <a:r>
              <a:rPr lang="en-US" sz="4800" dirty="0">
                <a:latin typeface="Arial Rounded MT Bold" panose="020F0704030504030204" pitchFamily="34" charset="77"/>
              </a:rPr>
              <a:t>W1IS, K1IG</a:t>
            </a:r>
            <a:endParaRPr lang="en-US" sz="66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5911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05-25 at 3.1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9" y="2047911"/>
            <a:ext cx="7135794" cy="4764051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H="1">
            <a:off x="1861284" y="1903914"/>
            <a:ext cx="628083" cy="1449384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67" y="619294"/>
            <a:ext cx="5671065" cy="769561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Logging Window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3499" y="2231458"/>
            <a:ext cx="673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Stats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7709" y="4961334"/>
            <a:ext cx="82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Current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</a:rPr>
              <a:t>Band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" y="2817665"/>
            <a:ext cx="1051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Call Window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7769" y="5936002"/>
            <a:ext cx="1776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Go/No-Go Window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1813" y="1559117"/>
            <a:ext cx="96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Exchange Window</a:t>
            </a:r>
          </a:p>
        </p:txBody>
      </p:sp>
      <p:cxnSp>
        <p:nvCxnSpPr>
          <p:cNvPr id="16" name="Straight Arrow Connector 15"/>
          <p:cNvCxnSpPr>
            <a:stCxn id="8" idx="2"/>
          </p:cNvCxnSpPr>
          <p:nvPr/>
        </p:nvCxnSpPr>
        <p:spPr>
          <a:xfrm>
            <a:off x="525568" y="3279330"/>
            <a:ext cx="628427" cy="285137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015463" y="4274007"/>
            <a:ext cx="0" cy="1661995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7" idx="1"/>
          </p:cNvCxnSpPr>
          <p:nvPr/>
        </p:nvCxnSpPr>
        <p:spPr>
          <a:xfrm flipH="1" flipV="1">
            <a:off x="7533851" y="4961334"/>
            <a:ext cx="583858" cy="261610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2"/>
          </p:cNvCxnSpPr>
          <p:nvPr/>
        </p:nvCxnSpPr>
        <p:spPr>
          <a:xfrm flipH="1">
            <a:off x="7367260" y="2539235"/>
            <a:ext cx="1062943" cy="190145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34695" y="1619784"/>
            <a:ext cx="1557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Mode &amp; Band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489367" y="1903914"/>
            <a:ext cx="569049" cy="1449384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53995" y="5847585"/>
            <a:ext cx="1335372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Similar Calls</a:t>
            </a:r>
          </a:p>
          <a:p>
            <a:pPr algn="ctr"/>
            <a:r>
              <a:rPr lang="en-US" sz="1200" dirty="0"/>
              <a:t>SPC </a:t>
            </a:r>
            <a:r>
              <a:rPr lang="mr-IN" sz="1200" dirty="0"/>
              <a:t>–</a:t>
            </a:r>
            <a:r>
              <a:rPr lang="en-US" sz="1200" dirty="0"/>
              <a:t> Super Check</a:t>
            </a:r>
          </a:p>
          <a:p>
            <a:pPr algn="ctr"/>
            <a:r>
              <a:rPr lang="en-US" sz="1200" dirty="0"/>
              <a:t>Partial</a:t>
            </a:r>
          </a:p>
        </p:txBody>
      </p:sp>
      <p:cxnSp>
        <p:nvCxnSpPr>
          <p:cNvPr id="35" name="Straight Arrow Connector 34"/>
          <p:cNvCxnSpPr>
            <a:cxnSpLocks/>
            <a:stCxn id="10" idx="2"/>
          </p:cNvCxnSpPr>
          <p:nvPr/>
        </p:nvCxnSpPr>
        <p:spPr>
          <a:xfrm flipH="1">
            <a:off x="4187041" y="2020782"/>
            <a:ext cx="47334" cy="1543685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" idx="0"/>
          </p:cNvCxnSpPr>
          <p:nvPr/>
        </p:nvCxnSpPr>
        <p:spPr>
          <a:xfrm flipH="1" flipV="1">
            <a:off x="1699516" y="4598101"/>
            <a:ext cx="122165" cy="1249484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04610" y="1565426"/>
            <a:ext cx="174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Put your Call here before you operate</a:t>
            </a:r>
          </a:p>
        </p:txBody>
      </p:sp>
      <p:cxnSp>
        <p:nvCxnSpPr>
          <p:cNvPr id="20" name="Straight Arrow Connector 19"/>
          <p:cNvCxnSpPr>
            <a:cxnSpLocks/>
            <a:stCxn id="19" idx="2"/>
          </p:cNvCxnSpPr>
          <p:nvPr/>
        </p:nvCxnSpPr>
        <p:spPr>
          <a:xfrm>
            <a:off x="5777150" y="2027091"/>
            <a:ext cx="0" cy="1116801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02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76" y="735247"/>
            <a:ext cx="5391406" cy="597339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Good S&amp;P Contact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204" y="6008682"/>
            <a:ext cx="806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QSO</a:t>
            </a:r>
          </a:p>
          <a:p>
            <a:pPr algn="ctr"/>
            <a:r>
              <a:rPr lang="en-US" sz="1400" dirty="0"/>
              <a:t>Count</a:t>
            </a:r>
          </a:p>
        </p:txBody>
      </p:sp>
      <p:pic>
        <p:nvPicPr>
          <p:cNvPr id="33" name="Picture 32" descr="Screen Shot 2017-05-25 at 3.35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3"/>
          <a:stretch/>
        </p:blipFill>
        <p:spPr>
          <a:xfrm>
            <a:off x="1473802" y="3069671"/>
            <a:ext cx="6984398" cy="34930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903" y="4244768"/>
            <a:ext cx="1454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Call Window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71600" y="4447750"/>
            <a:ext cx="279552" cy="135572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1371600" y="5219058"/>
            <a:ext cx="2226243" cy="246788"/>
          </a:xfrm>
          <a:prstGeom prst="straightConnector1">
            <a:avLst/>
          </a:prstGeom>
          <a:ln>
            <a:solidFill>
              <a:srgbClr val="08326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903" y="5219058"/>
            <a:ext cx="152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8000"/>
                </a:solidFill>
              </a:rPr>
              <a:t>Good Contact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5609" y="1669581"/>
            <a:ext cx="6863613" cy="132343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77"/>
              </a:rPr>
              <a:t>Enter Call in Call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77"/>
              </a:rPr>
              <a:t>“Space“ to go to Exchange Window </a:t>
            </a:r>
            <a:r>
              <a:rPr lang="mr-IN" sz="1600" dirty="0">
                <a:latin typeface="Arial Rounded MT Bold" panose="020F0704030504030204" pitchFamily="34" charset="77"/>
              </a:rPr>
              <a:t>–</a:t>
            </a:r>
            <a:r>
              <a:rPr lang="en-US" sz="1600" dirty="0">
                <a:latin typeface="Arial Rounded MT Bold" panose="020F0704030504030204" pitchFamily="34" charset="77"/>
              </a:rPr>
              <a:t> Green means not a Dupe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77"/>
              </a:rPr>
              <a:t>Enter Exchange Received in Exchange Window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77"/>
              </a:rPr>
              <a:t>F6 to send our Exchange or send it by hand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 Rounded MT Bold" panose="020F0704030504030204" pitchFamily="34" charset="77"/>
              </a:rPr>
              <a:t>“Return” to Log QSO</a:t>
            </a:r>
          </a:p>
        </p:txBody>
      </p:sp>
    </p:spTree>
    <p:extLst>
      <p:ext uri="{BB962C8B-B14F-4D97-AF65-F5344CB8AC3E}">
        <p14:creationId xmlns:p14="http://schemas.microsoft.com/office/powerpoint/2010/main" val="4043785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26" y="714868"/>
            <a:ext cx="4170224" cy="60255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“DUPE”</a:t>
            </a:r>
          </a:p>
        </p:txBody>
      </p:sp>
      <p:pic>
        <p:nvPicPr>
          <p:cNvPr id="3" name="Picture 2" descr="Screen Shot 2017-05-25 at 3.45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4163"/>
          <a:stretch/>
        </p:blipFill>
        <p:spPr>
          <a:xfrm>
            <a:off x="675481" y="2686825"/>
            <a:ext cx="7518400" cy="3355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7011" y="6165830"/>
            <a:ext cx="143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DUPE!!!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116789" y="5039968"/>
            <a:ext cx="13092" cy="11222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7652" y="1589692"/>
            <a:ext cx="7831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Identify Dupe in RED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If in “Run,” Complete QSO – SW will remove it before submittal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If in “S&amp;P” quickly move on</a:t>
            </a:r>
          </a:p>
        </p:txBody>
      </p:sp>
    </p:spTree>
    <p:extLst>
      <p:ext uri="{BB962C8B-B14F-4D97-AF65-F5344CB8AC3E}">
        <p14:creationId xmlns:p14="http://schemas.microsoft.com/office/powerpoint/2010/main" val="2748197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33" y="310793"/>
            <a:ext cx="6508377" cy="114300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Send Canned Messages</a:t>
            </a: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3200" dirty="0">
                <a:latin typeface="Arial Rounded MT Bold" panose="020F0704030504030204" pitchFamily="34" charset="77"/>
              </a:rPr>
              <a:t>Function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9" y="1818334"/>
            <a:ext cx="7860781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F1 </a:t>
            </a:r>
            <a:r>
              <a:rPr lang="mr-IN" sz="3200" dirty="0">
                <a:latin typeface="Arial Rounded MT Bold" panose="020F0704030504030204" pitchFamily="34" charset="77"/>
              </a:rPr>
              <a:t>–</a:t>
            </a:r>
            <a:r>
              <a:rPr lang="en-US" sz="3200" dirty="0">
                <a:latin typeface="Arial Rounded MT Bold" panose="020F0704030504030204" pitchFamily="34" charset="77"/>
              </a:rPr>
              <a:t> </a:t>
            </a:r>
            <a:r>
              <a:rPr lang="en-US" sz="3200" b="1" dirty="0">
                <a:latin typeface="Arial Rounded MT Bold" panose="020F0704030504030204" pitchFamily="34" charset="77"/>
              </a:rPr>
              <a:t>CQ FD K1IG 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F2 - </a:t>
            </a:r>
            <a:r>
              <a:rPr lang="en-US" sz="3200" b="1" dirty="0">
                <a:latin typeface="Arial Rounded MT Bold" panose="020F0704030504030204" pitchFamily="34" charset="77"/>
              </a:rPr>
              <a:t>QRZ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F3 – (Empty for technical reasons) 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F4 - </a:t>
            </a:r>
            <a:r>
              <a:rPr lang="en-US" sz="3200" b="1" dirty="0">
                <a:latin typeface="Arial Rounded MT Bold" panose="020F0704030504030204" pitchFamily="34" charset="77"/>
              </a:rPr>
              <a:t>K1IG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F5 – Sends Call entered in Call Window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F6 </a:t>
            </a:r>
            <a:r>
              <a:rPr lang="mr-IN" sz="3200" dirty="0">
                <a:latin typeface="Arial Rounded MT Bold" panose="020F0704030504030204" pitchFamily="34" charset="77"/>
              </a:rPr>
              <a:t>–</a:t>
            </a:r>
            <a:r>
              <a:rPr lang="en-US" sz="3200" dirty="0">
                <a:latin typeface="Arial Rounded MT Bold" panose="020F0704030504030204" pitchFamily="34" charset="77"/>
              </a:rPr>
              <a:t> Sends </a:t>
            </a:r>
            <a:r>
              <a:rPr lang="en-US" sz="3200" b="1" dirty="0">
                <a:latin typeface="Arial Rounded MT Bold" panose="020F0704030504030204" pitchFamily="34" charset="77"/>
              </a:rPr>
              <a:t>4A EMA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F7 - </a:t>
            </a:r>
            <a:r>
              <a:rPr lang="en-US" sz="3200" b="1" dirty="0">
                <a:latin typeface="Arial Rounded MT Bold" panose="020F0704030504030204" pitchFamily="34" charset="77"/>
              </a:rPr>
              <a:t>TU</a:t>
            </a:r>
          </a:p>
          <a:p>
            <a:pPr marL="0" indent="0">
              <a:buNone/>
            </a:pPr>
            <a:r>
              <a:rPr lang="en-US" sz="3200" dirty="0">
                <a:latin typeface="Arial Rounded MT Bold" panose="020F0704030504030204" pitchFamily="34" charset="77"/>
              </a:rPr>
              <a:t>F8 - </a:t>
            </a:r>
            <a:r>
              <a:rPr lang="en-US" sz="3200" b="1" dirty="0">
                <a:latin typeface="Arial Rounded MT Bold" panose="020F0704030504030204" pitchFamily="34" charset="77"/>
              </a:rPr>
              <a:t>AGN   </a:t>
            </a:r>
          </a:p>
        </p:txBody>
      </p:sp>
    </p:spTree>
    <p:extLst>
      <p:ext uri="{BB962C8B-B14F-4D97-AF65-F5344CB8AC3E}">
        <p14:creationId xmlns:p14="http://schemas.microsoft.com/office/powerpoint/2010/main" val="1552823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07" y="5059041"/>
            <a:ext cx="2083023" cy="1735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749" y="636320"/>
            <a:ext cx="6508377" cy="114300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Hints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719" y="1718521"/>
            <a:ext cx="8255597" cy="3842819"/>
          </a:xfrm>
        </p:spPr>
        <p:txBody>
          <a:bodyPr>
            <a:normAutofit fontScale="925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latin typeface="Arial Rounded MT Bold" panose="020F0704030504030204" pitchFamily="34" charset="77"/>
              </a:rPr>
              <a:t>Enter Your Call in the “Op” window below K1IG</a:t>
            </a:r>
            <a:endParaRPr lang="en-US" sz="24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CRITICAL</a:t>
            </a:r>
            <a:r>
              <a:rPr lang="en-US" sz="2400" dirty="0">
                <a:latin typeface="Arial Rounded MT Bold" panose="020F0704030504030204" pitchFamily="34" charset="77"/>
              </a:rPr>
              <a:t> - Always Check Band &amp; Mode when Starting and Changing Bands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400" dirty="0">
                <a:latin typeface="Arial Rounded MT Bold" panose="020F0704030504030204" pitchFamily="34" charset="77"/>
              </a:rPr>
              <a:t>If </a:t>
            </a:r>
            <a:r>
              <a:rPr lang="en-US" sz="2400" dirty="0" err="1">
                <a:latin typeface="Arial Rounded MT Bold" panose="020F0704030504030204" pitchFamily="34" charset="77"/>
              </a:rPr>
              <a:t>RUMlogNG</a:t>
            </a:r>
            <a:r>
              <a:rPr lang="en-US" sz="2400" dirty="0">
                <a:latin typeface="Arial Rounded MT Bold" panose="020F0704030504030204" pitchFamily="34" charset="77"/>
              </a:rPr>
              <a:t> </a:t>
            </a:r>
            <a:r>
              <a:rPr lang="en-US" sz="2400" dirty="0" err="1">
                <a:latin typeface="Arial Rounded MT Bold" panose="020F0704030504030204" pitchFamily="34" charset="77"/>
              </a:rPr>
              <a:t>doesn</a:t>
            </a:r>
            <a:r>
              <a:rPr lang="mr-IN" sz="2400" dirty="0">
                <a:latin typeface="Arial Rounded MT Bold" panose="020F0704030504030204" pitchFamily="34" charset="77"/>
              </a:rPr>
              <a:t>’</a:t>
            </a:r>
            <a:r>
              <a:rPr lang="en-US" sz="2400" dirty="0">
                <a:latin typeface="Arial Rounded MT Bold" panose="020F0704030504030204" pitchFamily="34" charset="77"/>
              </a:rPr>
              <a:t>t show same frequency as the rig, follow steps below</a:t>
            </a:r>
            <a:endParaRPr lang="en-US" sz="2000" dirty="0">
              <a:latin typeface="Arial Rounded MT Bold" panose="020F0704030504030204" pitchFamily="34" charset="77"/>
            </a:endParaRPr>
          </a:p>
          <a:p>
            <a:pPr marL="568325" lvl="1" indent="-339725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latin typeface="Arial Rounded MT Bold" panose="020F0704030504030204" pitchFamily="34" charset="77"/>
              </a:rPr>
              <a:t>Transceiver &gt; Reset CAT #1</a:t>
            </a:r>
          </a:p>
          <a:p>
            <a:pPr marL="568325" lvl="1" indent="-339725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latin typeface="Arial Rounded MT Bold" panose="020F0704030504030204" pitchFamily="34" charset="77"/>
              </a:rPr>
              <a:t>If that doesn’t Exit </a:t>
            </a:r>
            <a:r>
              <a:rPr lang="en-US" sz="2000" dirty="0" err="1">
                <a:latin typeface="Arial Rounded MT Bold" panose="020F0704030504030204" pitchFamily="34" charset="77"/>
              </a:rPr>
              <a:t>RUMlogNG</a:t>
            </a:r>
            <a:r>
              <a:rPr lang="en-US" sz="2000" dirty="0">
                <a:latin typeface="Arial Rounded MT Bold" panose="020F0704030504030204" pitchFamily="34" charset="77"/>
              </a:rPr>
              <a:t> –  </a:t>
            </a:r>
            <a:r>
              <a:rPr lang="en-US" sz="2000" dirty="0" err="1">
                <a:latin typeface="Arial Rounded MT Bold" panose="020F0704030504030204" pitchFamily="34" charset="77"/>
              </a:rPr>
              <a:t>RUMLog</a:t>
            </a:r>
            <a:r>
              <a:rPr lang="en-US" sz="2000" dirty="0">
                <a:latin typeface="Arial Rounded MT Bold" panose="020F0704030504030204" pitchFamily="34" charset="77"/>
              </a:rPr>
              <a:t>&gt;Exit </a:t>
            </a:r>
            <a:r>
              <a:rPr lang="en-US" sz="2000" dirty="0" err="1">
                <a:latin typeface="Arial Rounded MT Bold" panose="020F0704030504030204" pitchFamily="34" charset="77"/>
              </a:rPr>
              <a:t>Rumped</a:t>
            </a:r>
            <a:r>
              <a:rPr lang="en-US" sz="2000" dirty="0">
                <a:latin typeface="Arial Rounded MT Bold" panose="020F0704030504030204" pitchFamily="34" charset="77"/>
              </a:rPr>
              <a:t> or ⌘Q</a:t>
            </a:r>
          </a:p>
          <a:p>
            <a:pPr marL="568325" lvl="1" indent="-339725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latin typeface="Arial Rounded MT Bold" panose="020F0704030504030204" pitchFamily="34" charset="77"/>
              </a:rPr>
              <a:t>Restart </a:t>
            </a:r>
            <a:r>
              <a:rPr lang="en-US" sz="2000" dirty="0" err="1">
                <a:latin typeface="Arial Rounded MT Bold" panose="020F0704030504030204" pitchFamily="34" charset="77"/>
              </a:rPr>
              <a:t>RUMlogNG</a:t>
            </a:r>
            <a:r>
              <a:rPr lang="en-US" sz="2000" dirty="0">
                <a:latin typeface="Arial Rounded MT Bold" panose="020F0704030504030204" pitchFamily="34" charset="77"/>
              </a:rPr>
              <a:t> – Click “Book Icon” on bottom screen menu</a:t>
            </a:r>
          </a:p>
          <a:p>
            <a:pPr marL="568325" lvl="1" indent="-339725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latin typeface="Arial Rounded MT Bold" panose="020F0704030504030204" pitchFamily="34" charset="77"/>
              </a:rPr>
              <a:t>If that doesn’t work continue.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026" y="5308888"/>
            <a:ext cx="6783262" cy="1351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8325" lvl="1" indent="-339725">
              <a:lnSpc>
                <a:spcPct val="110000"/>
              </a:lnSpc>
              <a:buFont typeface="+mj-lt"/>
              <a:buAutoNum type="arabicPeriod" startAt="5"/>
            </a:pPr>
            <a:r>
              <a:rPr lang="en-US" sz="1900" dirty="0">
                <a:latin typeface="Arial Rounded MT Bold" panose="020F0704030504030204" pitchFamily="34" charset="77"/>
              </a:rPr>
              <a:t>Restart Computer – Click Apple Icon in upper left &gt;Restart or Hold on-off button for 10 seconds.</a:t>
            </a:r>
          </a:p>
          <a:p>
            <a:pPr marL="568325" lvl="1" indent="-339725">
              <a:lnSpc>
                <a:spcPct val="110000"/>
              </a:lnSpc>
              <a:buFont typeface="+mj-lt"/>
              <a:buAutoNum type="arabicPeriod" startAt="5"/>
            </a:pPr>
            <a:r>
              <a:rPr lang="en-US" sz="1900" dirty="0">
                <a:latin typeface="Arial Rounded MT Bold" panose="020F0704030504030204" pitchFamily="34" charset="77"/>
              </a:rPr>
              <a:t>If that doesn’t work – SEEK HELP from K1IG or W1IS</a:t>
            </a:r>
          </a:p>
        </p:txBody>
      </p:sp>
      <p:sp>
        <p:nvSpPr>
          <p:cNvPr id="6" name="Bent Arrow 5"/>
          <p:cNvSpPr/>
          <p:nvPr/>
        </p:nvSpPr>
        <p:spPr>
          <a:xfrm rot="6809771">
            <a:off x="8252301" y="4970495"/>
            <a:ext cx="457495" cy="331313"/>
          </a:xfrm>
          <a:prstGeom prst="bentArrow">
            <a:avLst/>
          </a:prstGeom>
          <a:solidFill>
            <a:srgbClr val="3366FF">
              <a:alpha val="52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55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A2E1-4C41-C943-B368-0EC3831B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0" y="335831"/>
            <a:ext cx="6119160" cy="108093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Stations &amp; Leads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639B67-1798-5146-B73F-EF0CAA5F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185" y="1741125"/>
            <a:ext cx="4833939" cy="329028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Rounded MT Bold" panose="020F0704030504030204" pitchFamily="34" charset="77"/>
              </a:rPr>
              <a:t>CW</a:t>
            </a:r>
          </a:p>
          <a:p>
            <a:pPr lvl="1"/>
            <a:r>
              <a:rPr lang="en-US" sz="2400" dirty="0">
                <a:latin typeface="Arial Rounded MT Bold" panose="020F0704030504030204" pitchFamily="34" charset="77"/>
              </a:rPr>
              <a:t>Bob, W1IS</a:t>
            </a:r>
          </a:p>
          <a:p>
            <a:r>
              <a:rPr lang="en-US" sz="2800" dirty="0">
                <a:latin typeface="Arial Rounded MT Bold" panose="020F0704030504030204" pitchFamily="34" charset="77"/>
              </a:rPr>
              <a:t>VHF/10 Meters</a:t>
            </a:r>
          </a:p>
          <a:p>
            <a:pPr lvl="1"/>
            <a:r>
              <a:rPr lang="en-US" sz="2400" dirty="0">
                <a:latin typeface="Arial Rounded MT Bold" panose="020F0704030504030204" pitchFamily="34" charset="77"/>
              </a:rPr>
              <a:t>Allison, KB1GMX</a:t>
            </a:r>
          </a:p>
          <a:p>
            <a:pPr>
              <a:buClr>
                <a:srgbClr val="08326C"/>
              </a:buClr>
            </a:pPr>
            <a:r>
              <a:rPr lang="en-US" sz="2800" dirty="0">
                <a:latin typeface="Arial Rounded MT Bold" panose="020F0704030504030204" pitchFamily="34" charset="77"/>
              </a:rPr>
              <a:t>Messaging</a:t>
            </a:r>
          </a:p>
          <a:p>
            <a:pPr lvl="1">
              <a:buClr>
                <a:srgbClr val="08326C"/>
              </a:buClr>
            </a:pPr>
            <a:r>
              <a:rPr lang="en-US" sz="2400" dirty="0">
                <a:latin typeface="Arial Rounded MT Bold" panose="020F0704030504030204" pitchFamily="34" charset="77"/>
              </a:rPr>
              <a:t>George, K1IG</a:t>
            </a:r>
          </a:p>
          <a:p>
            <a:pPr lvl="1">
              <a:buClr>
                <a:srgbClr val="08326C"/>
              </a:buClr>
            </a:pPr>
            <a:r>
              <a:rPr lang="en-US" sz="2400" dirty="0">
                <a:latin typeface="Arial Rounded MT Bold" panose="020F0704030504030204" pitchFamily="34" charset="77"/>
              </a:rPr>
              <a:t>John, WB2OSZ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8A0DA-E7B8-994A-A8B7-DB1B52728A92}"/>
              </a:ext>
            </a:extLst>
          </p:cNvPr>
          <p:cNvSpPr txBox="1"/>
          <p:nvPr/>
        </p:nvSpPr>
        <p:spPr>
          <a:xfrm>
            <a:off x="3358889" y="1741124"/>
            <a:ext cx="3136323" cy="359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>
                <a:solidFill>
                  <a:schemeClr val="tx2"/>
                </a:solidFill>
              </a:defRPr>
            </a:lvl9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Digital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Rich, AB1HD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Satellite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Bob, KB1SWZ</a:t>
            </a:r>
          </a:p>
        </p:txBody>
      </p:sp>
      <p:sp>
        <p:nvSpPr>
          <p:cNvPr id="8" name="Responsible for: rig, connectors, power supply, power distribution, antenna switch, headsets, office supplies, computer, logging SW, lighting, fire extinguisher, first aid kit, spare parts, control operators">
            <a:extLst>
              <a:ext uri="{FF2B5EF4-FFF2-40B4-BE49-F238E27FC236}">
                <a16:creationId xmlns:a16="http://schemas.microsoft.com/office/drawing/2014/main" id="{5DCBAA05-15FF-A04B-96A6-BFAFA44178A8}"/>
              </a:ext>
            </a:extLst>
          </p:cNvPr>
          <p:cNvSpPr txBox="1"/>
          <p:nvPr/>
        </p:nvSpPr>
        <p:spPr>
          <a:xfrm>
            <a:off x="542115" y="4813696"/>
            <a:ext cx="8257700" cy="1523494"/>
          </a:xfrm>
          <a:prstGeom prst="rect">
            <a:avLst/>
          </a:prstGeom>
          <a:ln w="38100">
            <a:solidFill>
              <a:srgbClr val="08326C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91440" tIns="0" rIns="91440">
            <a:spAutoFit/>
          </a:bodyPr>
          <a:lstStyle/>
          <a:p>
            <a:pPr>
              <a:defRPr sz="1600"/>
            </a:pPr>
            <a:r>
              <a:rPr sz="2400" dirty="0">
                <a:latin typeface="Arial Rounded MT Bold" panose="020F0704030504030204" pitchFamily="34" charset="77"/>
              </a:rPr>
              <a:t>Responsible for: rig, connectors, power supply, power distribution, antenna switch, headsets, office supplies, computer, logging SW, lighting, </a:t>
            </a:r>
            <a:r>
              <a:rPr sz="2400" b="1" u="sng" dirty="0">
                <a:latin typeface="Arial Rounded MT Bold" panose="020F0704030504030204" pitchFamily="34" charset="77"/>
              </a:rPr>
              <a:t>fire extinguisher, first aid kit</a:t>
            </a:r>
            <a:r>
              <a:rPr sz="2400" dirty="0">
                <a:latin typeface="Arial Rounded MT Bold" panose="020F0704030504030204" pitchFamily="34" charset="77"/>
              </a:rPr>
              <a:t>, spare parts, control operators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4392E-2AB9-6C4C-BD34-D74DCEBBA030}"/>
              </a:ext>
            </a:extLst>
          </p:cNvPr>
          <p:cNvSpPr txBox="1"/>
          <p:nvPr/>
        </p:nvSpPr>
        <p:spPr>
          <a:xfrm>
            <a:off x="6172465" y="1751378"/>
            <a:ext cx="3136323" cy="3598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lvl="1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dirty="0" smtClean="0"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dirty="0">
                <a:solidFill>
                  <a:schemeClr val="tx2"/>
                </a:solidFill>
              </a:defRPr>
            </a:lvl9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Phone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George, K1IG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GOTA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Andy, KB1OIQ</a:t>
            </a:r>
          </a:p>
        </p:txBody>
      </p:sp>
    </p:spTree>
    <p:extLst>
      <p:ext uri="{BB962C8B-B14F-4D97-AF65-F5344CB8AC3E}">
        <p14:creationId xmlns:p14="http://schemas.microsoft.com/office/powerpoint/2010/main" val="4257058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391" y="624004"/>
            <a:ext cx="6508377" cy="114300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dirty="0">
                <a:latin typeface="Arial Rounded MT Bold" panose="020F0704030504030204" pitchFamily="34" charset="77"/>
              </a:rPr>
              <a:t>In Case of Difficulty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2645" y="1847335"/>
            <a:ext cx="7722510" cy="39163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Arial Rounded MT Bold" panose="020F0704030504030204" pitchFamily="34" charset="77"/>
              </a:rPr>
              <a:t>To Edit a QSO </a:t>
            </a:r>
            <a:r>
              <a:rPr lang="mr-IN" sz="2800" dirty="0">
                <a:latin typeface="Arial Rounded MT Bold" panose="020F0704030504030204" pitchFamily="34" charset="77"/>
              </a:rPr>
              <a:t>–</a:t>
            </a:r>
            <a:r>
              <a:rPr lang="en-US" sz="2800" dirty="0">
                <a:latin typeface="Arial Rounded MT Bold" panose="020F0704030504030204" pitchFamily="34" charset="77"/>
              </a:rPr>
              <a:t> Double click, Edit in new window and SAVE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Arial Rounded MT Bold" panose="020F0704030504030204" pitchFamily="34" charset="77"/>
              </a:rPr>
              <a:t>Incorrect Band or Frequency </a:t>
            </a:r>
            <a:r>
              <a:rPr lang="mr-IN" sz="2800" dirty="0">
                <a:latin typeface="Arial Rounded MT Bold" panose="020F0704030504030204" pitchFamily="34" charset="77"/>
              </a:rPr>
              <a:t>–</a:t>
            </a:r>
            <a:r>
              <a:rPr lang="en-US" sz="2800" dirty="0">
                <a:latin typeface="Arial Rounded MT Bold" panose="020F0704030504030204" pitchFamily="34" charset="77"/>
              </a:rPr>
              <a:t> Menu at top of screen &gt; Transceiver&gt; Reset CAT #1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Arial Rounded MT Bold" panose="020F0704030504030204" pitchFamily="34" charset="77"/>
              </a:rPr>
              <a:t>Accidentally get into RST or Number Sent Windows </a:t>
            </a:r>
            <a:r>
              <a:rPr lang="mr-IN" sz="2800" dirty="0">
                <a:latin typeface="Arial Rounded MT Bold" panose="020F0704030504030204" pitchFamily="34" charset="77"/>
              </a:rPr>
              <a:t>–</a:t>
            </a:r>
            <a:r>
              <a:rPr lang="en-US" sz="2800" dirty="0">
                <a:latin typeface="Arial Rounded MT Bold" panose="020F0704030504030204" pitchFamily="34" charset="77"/>
              </a:rPr>
              <a:t> Fix them by hand and Tab to Number Received and complete entry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Arial Rounded MT Bold" panose="020F0704030504030204" pitchFamily="34" charset="77"/>
              </a:rPr>
              <a:t>Delete QSO </a:t>
            </a:r>
            <a:r>
              <a:rPr lang="mr-IN" sz="2800" dirty="0">
                <a:latin typeface="Arial Rounded MT Bold" panose="020F0704030504030204" pitchFamily="34" charset="77"/>
              </a:rPr>
              <a:t>–</a:t>
            </a:r>
            <a:r>
              <a:rPr lang="en-US" sz="2800" dirty="0">
                <a:latin typeface="Arial Rounded MT Bold" panose="020F0704030504030204" pitchFamily="34" charset="77"/>
              </a:rPr>
              <a:t> Menu on top &gt; QSO&gt;Delete QSO </a:t>
            </a:r>
          </a:p>
        </p:txBody>
      </p:sp>
    </p:spTree>
    <p:extLst>
      <p:ext uri="{BB962C8B-B14F-4D97-AF65-F5344CB8AC3E}">
        <p14:creationId xmlns:p14="http://schemas.microsoft.com/office/powerpoint/2010/main" val="2036081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F8D25-5FA2-4F43-95AA-698AFEDCE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8" r="-898"/>
          <a:stretch/>
        </p:blipFill>
        <p:spPr>
          <a:xfrm>
            <a:off x="-98856" y="1604689"/>
            <a:ext cx="9345168" cy="6339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56" y="82379"/>
            <a:ext cx="7332677" cy="1845276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ial Rounded MT Bold" panose="020F0704030504030204" pitchFamily="34" charset="77"/>
              </a:rPr>
              <a:t>Phone Station</a:t>
            </a:r>
            <a:endParaRPr lang="en-US" sz="5400" dirty="0">
              <a:latin typeface="Arial Rounded MT Bold" panose="020F070403050403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64ACB-8157-F34D-AA53-66FDE82723EB}"/>
              </a:ext>
            </a:extLst>
          </p:cNvPr>
          <p:cNvSpPr txBox="1"/>
          <p:nvPr/>
        </p:nvSpPr>
        <p:spPr>
          <a:xfrm>
            <a:off x="3987114" y="5371070"/>
            <a:ext cx="4666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George, K1IG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50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270" y="609600"/>
            <a:ext cx="6508377" cy="1143000"/>
          </a:xfrm>
        </p:spPr>
        <p:txBody>
          <a:bodyPr anchor="t" anchorCtr="0"/>
          <a:lstStyle/>
          <a:p>
            <a:r>
              <a:rPr lang="en-US" sz="4000" dirty="0" err="1">
                <a:latin typeface="Arial Rounded MT Bold" panose="020F0704030504030204" pitchFamily="34" charset="77"/>
              </a:rPr>
              <a:t>Elecraft</a:t>
            </a:r>
            <a:r>
              <a:rPr lang="en-US" sz="4000" dirty="0">
                <a:latin typeface="Arial Rounded MT Bold" panose="020F0704030504030204" pitchFamily="34" charset="77"/>
              </a:rPr>
              <a:t> K3</a:t>
            </a:r>
          </a:p>
        </p:txBody>
      </p:sp>
      <p:sp>
        <p:nvSpPr>
          <p:cNvPr id="4" name="Battery backup (35 Ah)…"/>
          <p:cNvSpPr txBox="1"/>
          <p:nvPr/>
        </p:nvSpPr>
        <p:spPr>
          <a:xfrm>
            <a:off x="415164" y="4588600"/>
            <a:ext cx="5437517" cy="198087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71271" indent="-271271" defTabSz="877823">
              <a:spcBef>
                <a:spcPts val="900"/>
              </a:spcBef>
              <a:buClr>
                <a:srgbClr val="BC0010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Battery backup (35 Ah)</a:t>
            </a:r>
          </a:p>
          <a:p>
            <a:pPr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Headsets &amp; mic / speakers</a:t>
            </a:r>
          </a:p>
          <a:p>
            <a:pPr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PTT: pistol grip/footswitch</a:t>
            </a:r>
            <a:endParaRPr lang="en-US" sz="2400"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  <a:p>
            <a:pPr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3 antennas </a:t>
            </a:r>
            <a:r>
              <a:rPr lang="mr-IN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–</a:t>
            </a: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 manual switching</a:t>
            </a:r>
            <a:endParaRPr sz="2400"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0" y="1745509"/>
            <a:ext cx="7654084" cy="28041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 13"/>
          <p:cNvGrpSpPr/>
          <p:nvPr/>
        </p:nvGrpSpPr>
        <p:grpSpPr>
          <a:xfrm>
            <a:off x="5868657" y="4600622"/>
            <a:ext cx="2544378" cy="2201469"/>
            <a:chOff x="5868657" y="4600622"/>
            <a:chExt cx="2544378" cy="2201469"/>
          </a:xfrm>
        </p:grpSpPr>
        <p:pic>
          <p:nvPicPr>
            <p:cNvPr id="9" name="Picture 8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657" y="4600622"/>
              <a:ext cx="2544378" cy="22014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6070706" y="5120747"/>
              <a:ext cx="3754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80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30494" y="5057498"/>
              <a:ext cx="3754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40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09743" y="5073472"/>
              <a:ext cx="75820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/>
                <a:t>20 - 10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3166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928" y="599326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Keypad Control</a:t>
            </a:r>
          </a:p>
        </p:txBody>
      </p:sp>
      <p:pic>
        <p:nvPicPr>
          <p:cNvPr id="9" name="Genovation.png" descr="Genova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685" y="1574962"/>
            <a:ext cx="2722432" cy="272243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ingle button selects band, mode, frequency (bottom of Extra class phone band), sets filter and width, selects antenna, and tunes the rig…"/>
          <p:cNvSpPr txBox="1">
            <a:spLocks/>
          </p:cNvSpPr>
          <p:nvPr/>
        </p:nvSpPr>
        <p:spPr>
          <a:xfrm>
            <a:off x="291851" y="4415155"/>
            <a:ext cx="8440008" cy="1613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77823">
              <a:spcBef>
                <a:spcPts val="90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Single button selects band, mode, frequency (bottom of Extra class phone band), sets filter and bandwidth</a:t>
            </a:r>
          </a:p>
          <a:p>
            <a:pPr defTabSz="877823">
              <a:spcBef>
                <a:spcPts val="90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For phone operations, just use the yellow buttons (mostly)</a:t>
            </a:r>
          </a:p>
          <a:p>
            <a:pPr defTabSz="877823">
              <a:spcBef>
                <a:spcPts val="900"/>
              </a:spcBef>
              <a:buClr>
                <a:srgbClr val="08326C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Switch antenna manually </a:t>
            </a:r>
            <a:r>
              <a:rPr lang="mr-IN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–</a:t>
            </a: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 then </a:t>
            </a:r>
            <a:r>
              <a:rPr lang="en-US" sz="24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ANT TUNE </a:t>
            </a:r>
            <a:r>
              <a:rPr lang="en-US" sz="2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button!!!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527256" y="1806982"/>
            <a:ext cx="2799807" cy="2490413"/>
            <a:chOff x="4862200" y="1806982"/>
            <a:chExt cx="3392665" cy="2869947"/>
          </a:xfrm>
        </p:grpSpPr>
        <p:pic>
          <p:nvPicPr>
            <p:cNvPr id="30" name="Picture 29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200" y="1806982"/>
              <a:ext cx="3392665" cy="286994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Group"/>
            <p:cNvGrpSpPr/>
            <p:nvPr/>
          </p:nvGrpSpPr>
          <p:grpSpPr>
            <a:xfrm>
              <a:off x="4862200" y="1806982"/>
              <a:ext cx="3392664" cy="2869946"/>
              <a:chOff x="0" y="0"/>
              <a:chExt cx="3392662" cy="2869945"/>
            </a:xfrm>
          </p:grpSpPr>
          <p:sp>
            <p:nvSpPr>
              <p:cNvPr id="22" name="Rectangle"/>
              <p:cNvSpPr/>
              <p:nvPr/>
            </p:nvSpPr>
            <p:spPr>
              <a:xfrm>
                <a:off x="0" y="0"/>
                <a:ext cx="3392663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Rectangle"/>
              <p:cNvSpPr/>
              <p:nvPr/>
            </p:nvSpPr>
            <p:spPr>
              <a:xfrm>
                <a:off x="0" y="966819"/>
                <a:ext cx="3392663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Rectangle"/>
              <p:cNvSpPr/>
              <p:nvPr/>
            </p:nvSpPr>
            <p:spPr>
              <a:xfrm>
                <a:off x="0" y="1424332"/>
                <a:ext cx="2531129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Rectangle"/>
              <p:cNvSpPr/>
              <p:nvPr/>
            </p:nvSpPr>
            <p:spPr>
              <a:xfrm>
                <a:off x="0" y="1891678"/>
                <a:ext cx="436404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Rectangle"/>
              <p:cNvSpPr/>
              <p:nvPr/>
            </p:nvSpPr>
            <p:spPr>
              <a:xfrm>
                <a:off x="1269559" y="1891678"/>
                <a:ext cx="1687833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Rectangle"/>
              <p:cNvSpPr/>
              <p:nvPr/>
            </p:nvSpPr>
            <p:spPr>
              <a:xfrm>
                <a:off x="1274229" y="2389332"/>
                <a:ext cx="2106446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Rectangle"/>
              <p:cNvSpPr/>
              <p:nvPr/>
            </p:nvSpPr>
            <p:spPr>
              <a:xfrm>
                <a:off x="1261382" y="480613"/>
                <a:ext cx="436404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Rectangle"/>
              <p:cNvSpPr/>
              <p:nvPr/>
            </p:nvSpPr>
            <p:spPr>
              <a:xfrm>
                <a:off x="2109250" y="480613"/>
                <a:ext cx="436404" cy="480614"/>
              </a:xfrm>
              <a:prstGeom prst="rect">
                <a:avLst/>
              </a:prstGeom>
              <a:solidFill>
                <a:srgbClr val="000000">
                  <a:alpha val="48157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1" name="Left Arrow 30"/>
          <p:cNvSpPr/>
          <p:nvPr/>
        </p:nvSpPr>
        <p:spPr>
          <a:xfrm>
            <a:off x="7459650" y="2224037"/>
            <a:ext cx="614078" cy="47453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build="p"/>
      <p:bldP spid="31" grpId="0" animBg="1"/>
      <p:bldP spid="31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392" y="632842"/>
            <a:ext cx="6508377" cy="1143000"/>
          </a:xfrm>
        </p:spPr>
        <p:txBody>
          <a:bodyPr anchor="t" anchorCtr="0"/>
          <a:lstStyle/>
          <a:p>
            <a:r>
              <a:rPr lang="en-US" sz="4000" dirty="0" err="1">
                <a:latin typeface="Arial Rounded MT Bold" panose="020F0704030504030204" pitchFamily="34" charset="77"/>
              </a:rPr>
              <a:t>Panadapter</a:t>
            </a:r>
            <a:r>
              <a:rPr lang="en-US" sz="4000" dirty="0">
                <a:latin typeface="Arial Rounded MT Bold" panose="020F0704030504030204" pitchFamily="34" charset="77"/>
              </a:rPr>
              <a:t> - Receive</a:t>
            </a:r>
          </a:p>
        </p:txBody>
      </p:sp>
      <p:pic>
        <p:nvPicPr>
          <p:cNvPr id="15" name="pasted-image.tiff" descr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10" y="1825401"/>
            <a:ext cx="7620043" cy="4613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ng" descr="pasted-image.png"/>
          <p:cNvPicPr>
            <a:picLocks noChangeAspect="1"/>
          </p:cNvPicPr>
          <p:nvPr/>
        </p:nvPicPr>
        <p:blipFill>
          <a:blip r:embed="rId3"/>
          <a:srcRect l="1685" r="1685" b="3165"/>
          <a:stretch>
            <a:fillRect/>
          </a:stretch>
        </p:blipFill>
        <p:spPr>
          <a:xfrm>
            <a:off x="2117976" y="2468200"/>
            <a:ext cx="5470254" cy="30644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59987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393" y="609600"/>
            <a:ext cx="6508377" cy="1143000"/>
          </a:xfrm>
        </p:spPr>
        <p:txBody>
          <a:bodyPr anchor="t" anchorCtr="0"/>
          <a:lstStyle/>
          <a:p>
            <a:r>
              <a:rPr lang="en-US" sz="4000" dirty="0" err="1">
                <a:latin typeface="Arial Rounded MT Bold" panose="020F0704030504030204" pitchFamily="34" charset="77"/>
              </a:rPr>
              <a:t>Panadapter</a:t>
            </a:r>
            <a:r>
              <a:rPr lang="en-US" sz="4000" dirty="0">
                <a:latin typeface="Arial Rounded MT Bold" panose="020F0704030504030204" pitchFamily="34" charset="77"/>
              </a:rPr>
              <a:t> - Transmit</a:t>
            </a:r>
          </a:p>
        </p:txBody>
      </p:sp>
      <p:pic>
        <p:nvPicPr>
          <p:cNvPr id="5" name="pasted-image.tiff" descr="pasted-image.tiff"/>
          <p:cNvPicPr>
            <a:picLocks noChangeAspect="1"/>
          </p:cNvPicPr>
          <p:nvPr/>
        </p:nvPicPr>
        <p:blipFill>
          <a:blip r:embed="rId2"/>
          <a:srcRect r="6589"/>
          <a:stretch>
            <a:fillRect/>
          </a:stretch>
        </p:blipFill>
        <p:spPr>
          <a:xfrm>
            <a:off x="277407" y="1952393"/>
            <a:ext cx="7956707" cy="40724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8174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214" y="609600"/>
            <a:ext cx="6508377" cy="1143000"/>
          </a:xfrm>
        </p:spPr>
        <p:txBody>
          <a:bodyPr anchor="t" anchorCtr="0"/>
          <a:lstStyle/>
          <a:p>
            <a:r>
              <a:rPr lang="en-US" sz="4000" dirty="0">
                <a:latin typeface="Arial Rounded MT Bold" panose="020F0704030504030204" pitchFamily="34" charset="77"/>
              </a:rPr>
              <a:t>K3 Diversity Reception</a:t>
            </a:r>
          </a:p>
        </p:txBody>
      </p:sp>
      <p:sp>
        <p:nvSpPr>
          <p:cNvPr id="7" name="The K3 has two receivers — in diversity mode, each can be on a different receive antenna…"/>
          <p:cNvSpPr txBox="1">
            <a:spLocks/>
          </p:cNvSpPr>
          <p:nvPr/>
        </p:nvSpPr>
        <p:spPr>
          <a:xfrm>
            <a:off x="204984" y="1565335"/>
            <a:ext cx="7689274" cy="2283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500"/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The K3 has two receivers — in diversity mode, each can be on a different receive antenna</a:t>
            </a:r>
          </a:p>
          <a:p>
            <a:pPr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500"/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The two receivers are on the same frequency and both are controlled by the same VFO</a:t>
            </a:r>
          </a:p>
          <a:p>
            <a:pPr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500"/>
            </a:pP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Main </a:t>
            </a:r>
            <a:r>
              <a:rPr lang="en-US" sz="2500" dirty="0" err="1">
                <a:solidFill>
                  <a:schemeClr val="tx1"/>
                </a:solidFill>
                <a:latin typeface="Arial Rounded MT Bold" panose="020F0704030504030204" pitchFamily="34" charset="77"/>
              </a:rPr>
              <a:t>rcvr</a:t>
            </a: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: left ear; sub </a:t>
            </a:r>
            <a:r>
              <a:rPr lang="en-US" sz="2500" dirty="0" err="1">
                <a:solidFill>
                  <a:schemeClr val="tx1"/>
                </a:solidFill>
                <a:latin typeface="Arial Rounded MT Bold" panose="020F0704030504030204" pitchFamily="34" charset="77"/>
              </a:rPr>
              <a:t>rcvr</a:t>
            </a:r>
            <a:r>
              <a:rPr lang="en-US" sz="25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: right ear</a:t>
            </a:r>
          </a:p>
        </p:txBody>
      </p:sp>
      <p:grpSp>
        <p:nvGrpSpPr>
          <p:cNvPr id="31" name="Group"/>
          <p:cNvGrpSpPr/>
          <p:nvPr/>
        </p:nvGrpSpPr>
        <p:grpSpPr>
          <a:xfrm>
            <a:off x="823242" y="3744947"/>
            <a:ext cx="2092947" cy="2148020"/>
            <a:chOff x="0" y="8088"/>
            <a:chExt cx="2092946" cy="2148019"/>
          </a:xfrm>
        </p:grpSpPr>
        <p:pic>
          <p:nvPicPr>
            <p:cNvPr id="32" name="pasted-image.tiff" descr="pasted-image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0577"/>
              <a:ext cx="2092946" cy="17155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Manual"/>
            <p:cNvSpPr txBox="1"/>
            <p:nvPr/>
          </p:nvSpPr>
          <p:spPr>
            <a:xfrm>
              <a:off x="274703" y="8088"/>
              <a:ext cx="1640831" cy="4770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/>
              </a:lvl1pPr>
            </a:lstStyle>
            <a:p>
              <a:r>
                <a:rPr lang="en-US" dirty="0">
                  <a:latin typeface="Arial Rounded MT Bold" panose="020F0704030504030204" pitchFamily="34" charset="77"/>
                </a:rPr>
                <a:t>K3 Button</a:t>
              </a:r>
              <a:endParaRPr dirty="0">
                <a:latin typeface="Arial Rounded MT Bold" panose="020F0704030504030204" pitchFamily="34" charset="77"/>
              </a:endParaRPr>
            </a:p>
          </p:txBody>
        </p:sp>
      </p:grpSp>
      <p:grpSp>
        <p:nvGrpSpPr>
          <p:cNvPr id="34" name="Group"/>
          <p:cNvGrpSpPr/>
          <p:nvPr/>
        </p:nvGrpSpPr>
        <p:grpSpPr>
          <a:xfrm>
            <a:off x="2462168" y="4151281"/>
            <a:ext cx="3073758" cy="1767841"/>
            <a:chOff x="0" y="0"/>
            <a:chExt cx="3073756" cy="1767839"/>
          </a:xfrm>
        </p:grpSpPr>
        <p:sp>
          <p:nvSpPr>
            <p:cNvPr id="35" name="HOLD SUB button to turn diversity on and off. VFO decimal point will flash when diversity is on. TAP the button to turn sub receiver off."/>
            <p:cNvSpPr txBox="1"/>
            <p:nvPr/>
          </p:nvSpPr>
          <p:spPr>
            <a:xfrm>
              <a:off x="618942" y="0"/>
              <a:ext cx="2454815" cy="176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HOLD SUB button to turn diversity on and off. VFO decimal point will flash when diversity is on. TAP the button to turn sub receiver off.</a:t>
              </a:r>
            </a:p>
          </p:txBody>
        </p:sp>
        <p:sp>
          <p:nvSpPr>
            <p:cNvPr id="36" name="Rounded Rectangle"/>
            <p:cNvSpPr/>
            <p:nvPr/>
          </p:nvSpPr>
          <p:spPr>
            <a:xfrm>
              <a:off x="0" y="1340195"/>
              <a:ext cx="460251" cy="327936"/>
            </a:xfrm>
            <a:prstGeom prst="roundRect">
              <a:avLst>
                <a:gd name="adj" fmla="val 15930"/>
              </a:avLst>
            </a:prstGeom>
            <a:noFill/>
            <a:ln w="381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37" name="Group"/>
          <p:cNvGrpSpPr/>
          <p:nvPr/>
        </p:nvGrpSpPr>
        <p:grpSpPr>
          <a:xfrm>
            <a:off x="2478539" y="3635671"/>
            <a:ext cx="3959257" cy="2797946"/>
            <a:chOff x="0" y="0"/>
            <a:chExt cx="3959256" cy="2797944"/>
          </a:xfrm>
        </p:grpSpPr>
        <p:pic>
          <p:nvPicPr>
            <p:cNvPr id="38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323" y="1406526"/>
              <a:ext cx="3797933" cy="1391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Line"/>
            <p:cNvSpPr/>
            <p:nvPr/>
          </p:nvSpPr>
          <p:spPr>
            <a:xfrm flipV="1">
              <a:off x="3333178" y="1021247"/>
              <a:ext cx="1" cy="4690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0" name="Oval"/>
            <p:cNvSpPr/>
            <p:nvPr/>
          </p:nvSpPr>
          <p:spPr>
            <a:xfrm>
              <a:off x="2804463" y="0"/>
              <a:ext cx="1046769" cy="1015261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1" name="RCV Only"/>
            <p:cNvSpPr txBox="1"/>
            <p:nvPr/>
          </p:nvSpPr>
          <p:spPr>
            <a:xfrm>
              <a:off x="2812162" y="316046"/>
              <a:ext cx="1050957" cy="324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/>
            </a:lstStyle>
            <a:p>
              <a:r>
                <a:rPr dirty="0"/>
                <a:t>RCV Only</a:t>
              </a:r>
            </a:p>
          </p:txBody>
        </p:sp>
        <p:sp>
          <p:nvSpPr>
            <p:cNvPr id="42" name="Line"/>
            <p:cNvSpPr/>
            <p:nvPr/>
          </p:nvSpPr>
          <p:spPr>
            <a:xfrm flipV="1">
              <a:off x="556152" y="965204"/>
              <a:ext cx="1" cy="45348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3" name="Triangle"/>
            <p:cNvSpPr/>
            <p:nvPr/>
          </p:nvSpPr>
          <p:spPr>
            <a:xfrm>
              <a:off x="0" y="162078"/>
              <a:ext cx="1112306" cy="812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44" name="XMIT/…"/>
            <p:cNvSpPr txBox="1"/>
            <p:nvPr/>
          </p:nvSpPr>
          <p:spPr>
            <a:xfrm>
              <a:off x="243025" y="159436"/>
              <a:ext cx="64895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1600"/>
              </a:pPr>
              <a:r>
                <a:t>XMIT/</a:t>
              </a:r>
            </a:p>
            <a:p>
              <a:pPr algn="ctr">
                <a:defRPr sz="1600"/>
              </a:pPr>
              <a:r>
                <a:t>RCV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3006781" y="5629278"/>
            <a:ext cx="485292" cy="826988"/>
          </a:xfrm>
          <a:prstGeom prst="rect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6" name="pasted-image.tiff" descr="pasted-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226" y="4782882"/>
            <a:ext cx="1512402" cy="2797944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ectangle"/>
          <p:cNvSpPr/>
          <p:nvPr/>
        </p:nvSpPr>
        <p:spPr>
          <a:xfrm>
            <a:off x="4224072" y="5623865"/>
            <a:ext cx="1136121" cy="837815"/>
          </a:xfrm>
          <a:prstGeom prst="rect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53" name="Group 52"/>
          <p:cNvGrpSpPr/>
          <p:nvPr/>
        </p:nvGrpSpPr>
        <p:grpSpPr>
          <a:xfrm>
            <a:off x="6292449" y="3751006"/>
            <a:ext cx="1751158" cy="2438789"/>
            <a:chOff x="6292449" y="3751006"/>
            <a:chExt cx="1751158" cy="2438789"/>
          </a:xfrm>
        </p:grpSpPr>
        <p:pic>
          <p:nvPicPr>
            <p:cNvPr id="52" name="Picture 5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449" y="4221999"/>
              <a:ext cx="1751158" cy="19677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Keypad"/>
            <p:cNvSpPr txBox="1"/>
            <p:nvPr/>
          </p:nvSpPr>
          <p:spPr>
            <a:xfrm>
              <a:off x="6548810" y="3751006"/>
              <a:ext cx="1264511" cy="4770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500"/>
              </a:lvl1pPr>
            </a:lstStyle>
            <a:p>
              <a:r>
                <a:rPr dirty="0">
                  <a:latin typeface="Arial Rounded MT Bold" panose="020F0704030504030204" pitchFamily="34" charset="77"/>
                </a:rPr>
                <a:t>Keypad</a:t>
              </a:r>
            </a:p>
          </p:txBody>
        </p:sp>
      </p:grpSp>
      <p:sp>
        <p:nvSpPr>
          <p:cNvPr id="51" name="Rectangle"/>
          <p:cNvSpPr/>
          <p:nvPr/>
        </p:nvSpPr>
        <p:spPr>
          <a:xfrm>
            <a:off x="6710048" y="4798002"/>
            <a:ext cx="1463728" cy="826989"/>
          </a:xfrm>
          <a:prstGeom prst="rect">
            <a:avLst/>
          </a:prstGeom>
          <a:ln w="63500">
            <a:solidFill>
              <a:srgbClr val="FF2600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6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535939 -0.265869" pathEditMode="relative">
                                      <p:cBhvr>
                                        <p:cTn id="3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 advAuto="0"/>
      <p:bldP spid="31" grpId="0" animBg="1" advAuto="0"/>
      <p:bldP spid="34" grpId="0" animBg="1" advAuto="0"/>
      <p:bldP spid="37" grpId="0" animBg="1" advAuto="0"/>
      <p:bldP spid="37" grpId="1" animBg="1" advAuto="0"/>
      <p:bldP spid="45" grpId="0" animBg="1" advAuto="0"/>
      <p:bldP spid="45" grpId="1" animBg="1" advAuto="0"/>
      <p:bldP spid="46" grpId="0" animBg="1" advAuto="0"/>
      <p:bldP spid="46" grpId="1" animBg="1" advAuto="0"/>
      <p:bldP spid="47" grpId="0" animBg="1" advAuto="0"/>
      <p:bldP spid="47" grpId="1" animBg="1" advAuto="0"/>
      <p:bldP spid="51" grpId="0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561" y="2432830"/>
            <a:ext cx="7332677" cy="265839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Rounded MT Bold" panose="020F0704030504030204" pitchFamily="34" charset="77"/>
              </a:rPr>
              <a:t>Digital Station</a:t>
            </a:r>
            <a:br>
              <a:rPr lang="en-US" sz="6600" dirty="0">
                <a:latin typeface="Arial Rounded MT Bold" panose="020F0704030504030204" pitchFamily="34" charset="77"/>
              </a:rPr>
            </a:br>
            <a:br>
              <a:rPr lang="en-US" sz="6600" dirty="0">
                <a:latin typeface="Arial Rounded MT Bold" panose="020F0704030504030204" pitchFamily="34" charset="77"/>
              </a:rPr>
            </a:br>
            <a:r>
              <a:rPr lang="en-US" sz="5400" dirty="0">
                <a:latin typeface="Arial Rounded MT Bold" panose="020F0704030504030204" pitchFamily="34" charset="77"/>
              </a:rPr>
              <a:t>Rich, AB1HD</a:t>
            </a:r>
            <a:endParaRPr lang="en-US" sz="66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982304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01362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ICOM 7300 With FT8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78A40-3A5B-CD4A-B665-929CA1647F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09" y="1643865"/>
            <a:ext cx="4941567" cy="2008476"/>
          </a:xfrm>
          <a:prstGeom prst="rect">
            <a:avLst/>
          </a:prstGeom>
        </p:spPr>
      </p:pic>
      <p:sp>
        <p:nvSpPr>
          <p:cNvPr id="10" name="Battery backup (35 Ah)…">
            <a:extLst>
              <a:ext uri="{FF2B5EF4-FFF2-40B4-BE49-F238E27FC236}">
                <a16:creationId xmlns:a16="http://schemas.microsoft.com/office/drawing/2014/main" id="{09D86382-5905-3249-B01D-85752B2EAE23}"/>
              </a:ext>
            </a:extLst>
          </p:cNvPr>
          <p:cNvSpPr txBox="1"/>
          <p:nvPr/>
        </p:nvSpPr>
        <p:spPr>
          <a:xfrm>
            <a:off x="858009" y="3763448"/>
            <a:ext cx="7351781" cy="309455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271271" indent="-271271" defTabSz="877823">
              <a:spcBef>
                <a:spcPts val="900"/>
              </a:spcBef>
              <a:buClr>
                <a:srgbClr val="BC0010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9pPr>
          </a:lstStyle>
          <a:p>
            <a:pPr marL="457200" lvl="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Turn on the external 12 volt DC power supply</a:t>
            </a:r>
          </a:p>
          <a:p>
            <a:pPr marL="457200" lvl="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Press the Power button on the IC 7300 (Upper Left)</a:t>
            </a:r>
          </a:p>
          <a:p>
            <a:pPr marL="457200" lvl="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Press the MENU button on the bottom left</a:t>
            </a:r>
          </a:p>
          <a:p>
            <a:pPr marL="457200" lvl="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Touch Load Settings </a:t>
            </a:r>
          </a:p>
          <a:p>
            <a:pPr marL="457200" lvl="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Select either 20M or 40M FT8 (touch Screen)</a:t>
            </a:r>
          </a:p>
          <a:p>
            <a:pPr marL="457200" lvl="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Turn power off wait 1 second and turn it back on</a:t>
            </a:r>
          </a:p>
          <a:p>
            <a:pPr marL="457200" indent="-457200">
              <a:buClr>
                <a:srgbClr val="08326C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The main display should now show your operating frequency, e.g., 14.074 MHz for 20 meters and USB-D</a:t>
            </a:r>
          </a:p>
        </p:txBody>
      </p:sp>
    </p:spTree>
    <p:extLst>
      <p:ext uri="{BB962C8B-B14F-4D97-AF65-F5344CB8AC3E}">
        <p14:creationId xmlns:p14="http://schemas.microsoft.com/office/powerpoint/2010/main" val="18962628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ttery backup (35 Ah)…"/>
          <p:cNvSpPr txBox="1"/>
          <p:nvPr/>
        </p:nvSpPr>
        <p:spPr>
          <a:xfrm>
            <a:off x="673081" y="3833588"/>
            <a:ext cx="7721637" cy="267430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71271" indent="-271271" defTabSz="877823">
              <a:spcBef>
                <a:spcPts val="900"/>
              </a:spcBef>
              <a:buClr>
                <a:srgbClr val="BC0010"/>
              </a:buClr>
              <a:buSzPct val="100000"/>
              <a:buFont typeface="Wingdings 2" pitchFamily="18" charset="2"/>
              <a:buChar char="¡"/>
              <a:defRPr sz="2000">
                <a:solidFill>
                  <a:schemeClr val="tx2"/>
                </a:solidFill>
              </a:defRPr>
            </a:lvl1pPr>
            <a:lvl2pPr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2pPr>
            <a:lvl3pPr marL="6858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3pPr>
            <a:lvl4pPr marL="914400" indent="-228600" defTabSz="914400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4pPr>
            <a:lvl5pPr marL="1143000" indent="-228600" defTabSz="914400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>
                <a:solidFill>
                  <a:schemeClr val="tx2"/>
                </a:solidFill>
              </a:defRPr>
            </a:lvl5pPr>
            <a:lvl6pPr marL="1377950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6pPr>
            <a:lvl7pPr marL="1603375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7pPr>
            <a:lvl8pPr marL="1830388" indent="-228600" defTabSz="914400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8pPr>
            <a:lvl9pPr marL="2057400" indent="-228600" defTabSz="91440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>
                <a:solidFill>
                  <a:schemeClr val="tx2"/>
                </a:solidFill>
              </a:defRPr>
            </a:lvl9pPr>
          </a:lstStyle>
          <a:p>
            <a:pPr marL="457200" lvl="0" indent="-457200">
              <a:lnSpc>
                <a:spcPct val="110000"/>
              </a:lnSpc>
              <a:buClr>
                <a:srgbClr val="08326C"/>
              </a:buClr>
              <a:buFont typeface="+mj-lt"/>
              <a:buAutoNum type="arabicPeriod" startAt="8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Press the multipurpose knob (Upper right side of panel)</a:t>
            </a:r>
          </a:p>
          <a:p>
            <a:pPr marL="457200" lvl="0" indent="-457200">
              <a:lnSpc>
                <a:spcPct val="110000"/>
              </a:lnSpc>
              <a:buClr>
                <a:srgbClr val="08326C"/>
              </a:buClr>
              <a:buFont typeface="+mj-lt"/>
              <a:buAutoNum type="arabicPeriod" startAt="8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Make sure power is set to 25% or less. Compression is automatically disabled in digital modes.</a:t>
            </a:r>
          </a:p>
          <a:p>
            <a:pPr marL="457200" lvl="0" indent="-457200">
              <a:lnSpc>
                <a:spcPct val="110000"/>
              </a:lnSpc>
              <a:buClr>
                <a:srgbClr val="08326C"/>
              </a:buClr>
              <a:buFont typeface="+mj-lt"/>
              <a:buAutoNum type="arabicPeriod" startAt="8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Set monitor to off or set the volume level you like.</a:t>
            </a:r>
          </a:p>
          <a:p>
            <a:pPr marL="457200" lvl="0" indent="-457200">
              <a:lnSpc>
                <a:spcPct val="110000"/>
              </a:lnSpc>
              <a:buClr>
                <a:srgbClr val="08326C"/>
              </a:buClr>
              <a:buFont typeface="+mj-lt"/>
              <a:buAutoNum type="arabicPeriod" startAt="8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Start WSJT-X software on the laptop</a:t>
            </a:r>
          </a:p>
          <a:p>
            <a:pPr marL="457200" lvl="0" indent="-457200">
              <a:lnSpc>
                <a:spcPct val="110000"/>
              </a:lnSpc>
              <a:buClr>
                <a:srgbClr val="08326C"/>
              </a:buClr>
              <a:buFont typeface="+mj-lt"/>
              <a:buAutoNum type="arabicPeriod" startAt="8"/>
            </a:pPr>
            <a:r>
              <a:rPr lang="en-US" dirty="0">
                <a:solidFill>
                  <a:schemeClr val="tx1"/>
                </a:solidFill>
                <a:latin typeface="Arial Rounded MT Bold" panose="020F0704030504030204" pitchFamily="34" charset="77"/>
              </a:rPr>
              <a:t>Make lots of contacts…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09" y="1643865"/>
            <a:ext cx="4941567" cy="20084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C168B8-24B4-D04F-905E-7ABE5763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1362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ICOM 7300 With FT8</a:t>
            </a:r>
          </a:p>
        </p:txBody>
      </p:sp>
    </p:spTree>
    <p:extLst>
      <p:ext uri="{BB962C8B-B14F-4D97-AF65-F5344CB8AC3E}">
        <p14:creationId xmlns:p14="http://schemas.microsoft.com/office/powerpoint/2010/main" val="75272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6077454" y="2366507"/>
            <a:ext cx="2883666" cy="1143000"/>
          </a:xfrm>
        </p:spPr>
        <p:txBody>
          <a:bodyPr anchor="t" anchorCtr="0">
            <a:noAutofit/>
          </a:bodyPr>
          <a:lstStyle/>
          <a:p>
            <a:pPr algn="ctr"/>
            <a:r>
              <a:rPr lang="en-US" sz="4800" dirty="0">
                <a:latin typeface="Arial Rounded MT Bold" panose="020F0704030504030204" pitchFamily="34" charset="77"/>
              </a:rPr>
              <a:t>Site Plan</a:t>
            </a:r>
            <a:br>
              <a:rPr lang="en-US" sz="4000" dirty="0">
                <a:latin typeface="Arial Rounded MT Bold" panose="020F0704030504030204" pitchFamily="34" charset="77"/>
              </a:rPr>
            </a:br>
            <a:br>
              <a:rPr lang="en-US" sz="4000" dirty="0">
                <a:latin typeface="Arial Rounded MT Bold" panose="020F0704030504030204" pitchFamily="34" charset="77"/>
              </a:rPr>
            </a:br>
            <a:r>
              <a:rPr lang="en-US" sz="2800" dirty="0">
                <a:latin typeface="Arial Rounded MT Bold" panose="020F0704030504030204" pitchFamily="34" charset="77"/>
              </a:rPr>
              <a:t>Antenna locations are approximate</a:t>
            </a:r>
            <a:endParaRPr lang="en-US" sz="4400" dirty="0">
              <a:latin typeface="Arial Rounded MT Bold" panose="020F0704030504030204" pitchFamily="34" charset="77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1C70E8-6346-4849-8C9F-B780B0FE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8" y="315963"/>
            <a:ext cx="5612277" cy="63262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48599D6-4C3F-9045-A582-F6637533063C}"/>
              </a:ext>
            </a:extLst>
          </p:cNvPr>
          <p:cNvGrpSpPr/>
          <p:nvPr/>
        </p:nvGrpSpPr>
        <p:grpSpPr>
          <a:xfrm>
            <a:off x="4721721" y="2008612"/>
            <a:ext cx="964198" cy="307777"/>
            <a:chOff x="5120634" y="2880366"/>
            <a:chExt cx="799775" cy="25877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DC8066E-0B97-AA4B-88DA-42945BCD3DC2}"/>
                </a:ext>
              </a:extLst>
            </p:cNvPr>
            <p:cNvSpPr/>
            <p:nvPr/>
          </p:nvSpPr>
          <p:spPr>
            <a:xfrm>
              <a:off x="5280336" y="2880366"/>
              <a:ext cx="640073" cy="258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VHF/10</a:t>
              </a:r>
            </a:p>
          </p:txBody>
        </p:sp>
        <p:sp>
          <p:nvSpPr>
            <p:cNvPr id="42" name="Regular Pentagon 41">
              <a:extLst>
                <a:ext uri="{FF2B5EF4-FFF2-40B4-BE49-F238E27FC236}">
                  <a16:creationId xmlns:a16="http://schemas.microsoft.com/office/drawing/2014/main" id="{1F0016D2-459B-A24A-83F4-DBCAC270AE77}"/>
                </a:ext>
              </a:extLst>
            </p:cNvPr>
            <p:cNvSpPr/>
            <p:nvPr/>
          </p:nvSpPr>
          <p:spPr>
            <a:xfrm>
              <a:off x="5120634" y="2883541"/>
              <a:ext cx="212732" cy="182888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C048D6-93DA-EE47-BA4C-72F400541B1E}"/>
              </a:ext>
            </a:extLst>
          </p:cNvPr>
          <p:cNvGrpSpPr/>
          <p:nvPr/>
        </p:nvGrpSpPr>
        <p:grpSpPr>
          <a:xfrm>
            <a:off x="3325165" y="2766536"/>
            <a:ext cx="1135360" cy="742972"/>
            <a:chOff x="2834659" y="3520439"/>
            <a:chExt cx="941746" cy="62469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A82D8BD-F43D-0049-988E-E705A7EC491A}"/>
                </a:ext>
              </a:extLst>
            </p:cNvPr>
            <p:cNvSpPr/>
            <p:nvPr/>
          </p:nvSpPr>
          <p:spPr>
            <a:xfrm>
              <a:off x="3044893" y="3611878"/>
              <a:ext cx="73151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GOTA </a:t>
              </a: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ACE8779-2C46-2E41-A6C4-A1C23E2437C9}"/>
                </a:ext>
              </a:extLst>
            </p:cNvPr>
            <p:cNvSpPr/>
            <p:nvPr/>
          </p:nvSpPr>
          <p:spPr>
            <a:xfrm>
              <a:off x="2834659" y="3589653"/>
              <a:ext cx="212732" cy="182888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4747FD5-273D-144F-95BF-8E61FA544DB5}"/>
                </a:ext>
              </a:extLst>
            </p:cNvPr>
            <p:cNvCxnSpPr/>
            <p:nvPr/>
          </p:nvCxnSpPr>
          <p:spPr>
            <a:xfrm flipH="1">
              <a:off x="3127716" y="3520439"/>
              <a:ext cx="1" cy="624691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A562C6-2847-704C-9680-E470815D809E}"/>
              </a:ext>
            </a:extLst>
          </p:cNvPr>
          <p:cNvGrpSpPr/>
          <p:nvPr/>
        </p:nvGrpSpPr>
        <p:grpSpPr>
          <a:xfrm>
            <a:off x="3535570" y="1551880"/>
            <a:ext cx="1102410" cy="775902"/>
            <a:chOff x="3042118" y="2723825"/>
            <a:chExt cx="914415" cy="65237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61F255B-BFFE-6C4D-BDD2-66E07A24EA50}"/>
                </a:ext>
              </a:extLst>
            </p:cNvPr>
            <p:cNvSpPr/>
            <p:nvPr/>
          </p:nvSpPr>
          <p:spPr>
            <a:xfrm>
              <a:off x="3042118" y="2741069"/>
              <a:ext cx="9144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Digital</a:t>
              </a:r>
            </a:p>
          </p:txBody>
        </p:sp>
        <p:sp>
          <p:nvSpPr>
            <p:cNvPr id="81" name="Regular Pentagon 80">
              <a:extLst>
                <a:ext uri="{FF2B5EF4-FFF2-40B4-BE49-F238E27FC236}">
                  <a16:creationId xmlns:a16="http://schemas.microsoft.com/office/drawing/2014/main" id="{0817DD88-A2D9-704E-81B4-0308FAC7D7C8}"/>
                </a:ext>
              </a:extLst>
            </p:cNvPr>
            <p:cNvSpPr/>
            <p:nvPr/>
          </p:nvSpPr>
          <p:spPr>
            <a:xfrm>
              <a:off x="3137551" y="2962270"/>
              <a:ext cx="212732" cy="182888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14A02184-4270-1740-B9D6-A90E254E6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7636" y="2723825"/>
              <a:ext cx="1" cy="652379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EACA138-F350-2347-8161-29477488F06E}"/>
              </a:ext>
            </a:extLst>
          </p:cNvPr>
          <p:cNvGrpSpPr/>
          <p:nvPr/>
        </p:nvGrpSpPr>
        <p:grpSpPr>
          <a:xfrm>
            <a:off x="1099260" y="4036388"/>
            <a:ext cx="551190" cy="1584705"/>
            <a:chOff x="2692865" y="4565433"/>
            <a:chExt cx="457195" cy="1332420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6C50286-589E-1F4F-B149-99989D7528F6}"/>
                </a:ext>
              </a:extLst>
            </p:cNvPr>
            <p:cNvCxnSpPr/>
            <p:nvPr/>
          </p:nvCxnSpPr>
          <p:spPr>
            <a:xfrm flipV="1">
              <a:off x="2926098" y="4892024"/>
              <a:ext cx="0" cy="1005829"/>
            </a:xfrm>
            <a:prstGeom prst="straightConnector1">
              <a:avLst/>
            </a:prstGeom>
            <a:ln w="60325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F511F64-8AD8-4F47-B2B7-6D1A45EA00D3}"/>
                </a:ext>
              </a:extLst>
            </p:cNvPr>
            <p:cNvSpPr txBox="1"/>
            <p:nvPr/>
          </p:nvSpPr>
          <p:spPr>
            <a:xfrm>
              <a:off x="2692865" y="4565433"/>
              <a:ext cx="457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525AFAA-92E2-DB45-8AA6-B55A0335A35E}"/>
              </a:ext>
            </a:extLst>
          </p:cNvPr>
          <p:cNvGrpSpPr/>
          <p:nvPr/>
        </p:nvGrpSpPr>
        <p:grpSpPr>
          <a:xfrm>
            <a:off x="4986788" y="2721202"/>
            <a:ext cx="944953" cy="3097276"/>
            <a:chOff x="4389122" y="3154683"/>
            <a:chExt cx="783809" cy="2011658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171FA69-3E87-0540-909B-252FF34E2647}"/>
                </a:ext>
              </a:extLst>
            </p:cNvPr>
            <p:cNvCxnSpPr/>
            <p:nvPr/>
          </p:nvCxnSpPr>
          <p:spPr>
            <a:xfrm>
              <a:off x="4389122" y="3154683"/>
              <a:ext cx="0" cy="201165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927E23-55EB-A848-8289-CE6954A2A2FF}"/>
                </a:ext>
              </a:extLst>
            </p:cNvPr>
            <p:cNvSpPr txBox="1"/>
            <p:nvPr/>
          </p:nvSpPr>
          <p:spPr>
            <a:xfrm>
              <a:off x="4441419" y="3977634"/>
              <a:ext cx="731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</a:rPr>
                <a:t>500 </a:t>
              </a:r>
              <a:r>
                <a:rPr lang="en-US" sz="1600" dirty="0" err="1">
                  <a:solidFill>
                    <a:srgbClr val="FFFFFF"/>
                  </a:solidFill>
                </a:rPr>
                <a:t>ft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4F85A66-EAEF-C548-B979-4C2D7FC0C87E}"/>
              </a:ext>
            </a:extLst>
          </p:cNvPr>
          <p:cNvCxnSpPr/>
          <p:nvPr/>
        </p:nvCxnSpPr>
        <p:spPr>
          <a:xfrm>
            <a:off x="4862549" y="5818478"/>
            <a:ext cx="256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C6AEB91-4753-124F-B11E-8EE9B585FC71}"/>
              </a:ext>
            </a:extLst>
          </p:cNvPr>
          <p:cNvCxnSpPr/>
          <p:nvPr/>
        </p:nvCxnSpPr>
        <p:spPr>
          <a:xfrm>
            <a:off x="4858554" y="2721202"/>
            <a:ext cx="2564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Freeform 90">
            <a:extLst>
              <a:ext uri="{FF2B5EF4-FFF2-40B4-BE49-F238E27FC236}">
                <a16:creationId xmlns:a16="http://schemas.microsoft.com/office/drawing/2014/main" id="{96E0B82F-CACF-754E-9E5C-B35B422CC809}"/>
              </a:ext>
            </a:extLst>
          </p:cNvPr>
          <p:cNvSpPr/>
          <p:nvPr/>
        </p:nvSpPr>
        <p:spPr>
          <a:xfrm>
            <a:off x="1758383" y="2572259"/>
            <a:ext cx="1286225" cy="3923508"/>
          </a:xfrm>
          <a:custGeom>
            <a:avLst/>
            <a:gdLst>
              <a:gd name="connsiteX0" fmla="*/ 1074568 w 1286225"/>
              <a:gd name="connsiteY0" fmla="*/ 0 h 3923508"/>
              <a:gd name="connsiteX1" fmla="*/ 1074568 w 1286225"/>
              <a:gd name="connsiteY1" fmla="*/ 0 h 3923508"/>
              <a:gd name="connsiteX2" fmla="*/ 1107130 w 1286225"/>
              <a:gd name="connsiteY2" fmla="*/ 146521 h 3923508"/>
              <a:gd name="connsiteX3" fmla="*/ 1172256 w 1286225"/>
              <a:gd name="connsiteY3" fmla="*/ 244202 h 3923508"/>
              <a:gd name="connsiteX4" fmla="*/ 1221100 w 1286225"/>
              <a:gd name="connsiteY4" fmla="*/ 390723 h 3923508"/>
              <a:gd name="connsiteX5" fmla="*/ 1237381 w 1286225"/>
              <a:gd name="connsiteY5" fmla="*/ 439563 h 3923508"/>
              <a:gd name="connsiteX6" fmla="*/ 1253662 w 1286225"/>
              <a:gd name="connsiteY6" fmla="*/ 488403 h 3923508"/>
              <a:gd name="connsiteX7" fmla="*/ 1269944 w 1286225"/>
              <a:gd name="connsiteY7" fmla="*/ 683765 h 3923508"/>
              <a:gd name="connsiteX8" fmla="*/ 1286225 w 1286225"/>
              <a:gd name="connsiteY8" fmla="*/ 814006 h 3923508"/>
              <a:gd name="connsiteX9" fmla="*/ 1253662 w 1286225"/>
              <a:gd name="connsiteY9" fmla="*/ 1595451 h 3923508"/>
              <a:gd name="connsiteX10" fmla="*/ 1253662 w 1286225"/>
              <a:gd name="connsiteY10" fmla="*/ 2344337 h 3923508"/>
              <a:gd name="connsiteX11" fmla="*/ 1204818 w 1286225"/>
              <a:gd name="connsiteY11" fmla="*/ 2490858 h 3923508"/>
              <a:gd name="connsiteX12" fmla="*/ 1188537 w 1286225"/>
              <a:gd name="connsiteY12" fmla="*/ 2555978 h 3923508"/>
              <a:gd name="connsiteX13" fmla="*/ 1155974 w 1286225"/>
              <a:gd name="connsiteY13" fmla="*/ 2735060 h 3923508"/>
              <a:gd name="connsiteX14" fmla="*/ 1090849 w 1286225"/>
              <a:gd name="connsiteY14" fmla="*/ 2865301 h 3923508"/>
              <a:gd name="connsiteX15" fmla="*/ 1025724 w 1286225"/>
              <a:gd name="connsiteY15" fmla="*/ 2962981 h 3923508"/>
              <a:gd name="connsiteX16" fmla="*/ 944317 w 1286225"/>
              <a:gd name="connsiteY16" fmla="*/ 3044382 h 3923508"/>
              <a:gd name="connsiteX17" fmla="*/ 895473 w 1286225"/>
              <a:gd name="connsiteY17" fmla="*/ 3093222 h 3923508"/>
              <a:gd name="connsiteX18" fmla="*/ 814067 w 1286225"/>
              <a:gd name="connsiteY18" fmla="*/ 3239743 h 3923508"/>
              <a:gd name="connsiteX19" fmla="*/ 781504 w 1286225"/>
              <a:gd name="connsiteY19" fmla="*/ 3272304 h 3923508"/>
              <a:gd name="connsiteX20" fmla="*/ 716379 w 1286225"/>
              <a:gd name="connsiteY20" fmla="*/ 3369984 h 3923508"/>
              <a:gd name="connsiteX21" fmla="*/ 683816 w 1286225"/>
              <a:gd name="connsiteY21" fmla="*/ 3402545 h 3923508"/>
              <a:gd name="connsiteX22" fmla="*/ 651253 w 1286225"/>
              <a:gd name="connsiteY22" fmla="*/ 3451385 h 3923508"/>
              <a:gd name="connsiteX23" fmla="*/ 553565 w 1286225"/>
              <a:gd name="connsiteY23" fmla="*/ 3516505 h 3923508"/>
              <a:gd name="connsiteX24" fmla="*/ 504721 w 1286225"/>
              <a:gd name="connsiteY24" fmla="*/ 3549066 h 3923508"/>
              <a:gd name="connsiteX25" fmla="*/ 455877 w 1286225"/>
              <a:gd name="connsiteY25" fmla="*/ 3597906 h 3923508"/>
              <a:gd name="connsiteX26" fmla="*/ 423315 w 1286225"/>
              <a:gd name="connsiteY26" fmla="*/ 3646746 h 3923508"/>
              <a:gd name="connsiteX27" fmla="*/ 325627 w 1286225"/>
              <a:gd name="connsiteY27" fmla="*/ 3711867 h 3923508"/>
              <a:gd name="connsiteX28" fmla="*/ 276783 w 1286225"/>
              <a:gd name="connsiteY28" fmla="*/ 3744427 h 3923508"/>
              <a:gd name="connsiteX29" fmla="*/ 227939 w 1286225"/>
              <a:gd name="connsiteY29" fmla="*/ 3776987 h 3923508"/>
              <a:gd name="connsiteX30" fmla="*/ 195376 w 1286225"/>
              <a:gd name="connsiteY30" fmla="*/ 3809548 h 3923508"/>
              <a:gd name="connsiteX31" fmla="*/ 97688 w 1286225"/>
              <a:gd name="connsiteY31" fmla="*/ 3874668 h 3923508"/>
              <a:gd name="connsiteX32" fmla="*/ 48844 w 1286225"/>
              <a:gd name="connsiteY32" fmla="*/ 3907228 h 3923508"/>
              <a:gd name="connsiteX33" fmla="*/ 0 w 1286225"/>
              <a:gd name="connsiteY33" fmla="*/ 3923508 h 3923508"/>
              <a:gd name="connsiteX34" fmla="*/ 0 w 1286225"/>
              <a:gd name="connsiteY34" fmla="*/ 3923508 h 3923508"/>
              <a:gd name="connsiteX35" fmla="*/ 146532 w 1286225"/>
              <a:gd name="connsiteY35" fmla="*/ 3825828 h 392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86225" h="3923508">
                <a:moveTo>
                  <a:pt x="1074568" y="0"/>
                </a:moveTo>
                <a:lnTo>
                  <a:pt x="1074568" y="0"/>
                </a:lnTo>
                <a:cubicBezTo>
                  <a:pt x="1085422" y="48840"/>
                  <a:pt x="1088547" y="100068"/>
                  <a:pt x="1107130" y="146521"/>
                </a:cubicBezTo>
                <a:cubicBezTo>
                  <a:pt x="1121665" y="182855"/>
                  <a:pt x="1172256" y="244202"/>
                  <a:pt x="1172256" y="244202"/>
                </a:cubicBezTo>
                <a:lnTo>
                  <a:pt x="1221100" y="390723"/>
                </a:lnTo>
                <a:lnTo>
                  <a:pt x="1237381" y="439563"/>
                </a:lnTo>
                <a:lnTo>
                  <a:pt x="1253662" y="488403"/>
                </a:lnTo>
                <a:cubicBezTo>
                  <a:pt x="1259089" y="553524"/>
                  <a:pt x="1263441" y="618743"/>
                  <a:pt x="1269944" y="683765"/>
                </a:cubicBezTo>
                <a:cubicBezTo>
                  <a:pt x="1274298" y="727299"/>
                  <a:pt x="1286225" y="770254"/>
                  <a:pt x="1286225" y="814006"/>
                </a:cubicBezTo>
                <a:cubicBezTo>
                  <a:pt x="1286225" y="1279406"/>
                  <a:pt x="1282789" y="1275086"/>
                  <a:pt x="1253662" y="1595451"/>
                </a:cubicBezTo>
                <a:cubicBezTo>
                  <a:pt x="1271150" y="1910198"/>
                  <a:pt x="1284671" y="1992928"/>
                  <a:pt x="1253662" y="2344337"/>
                </a:cubicBezTo>
                <a:cubicBezTo>
                  <a:pt x="1251440" y="2369520"/>
                  <a:pt x="1214071" y="2453847"/>
                  <a:pt x="1204818" y="2490858"/>
                </a:cubicBezTo>
                <a:cubicBezTo>
                  <a:pt x="1199391" y="2512565"/>
                  <a:pt x="1192925" y="2534038"/>
                  <a:pt x="1188537" y="2555978"/>
                </a:cubicBezTo>
                <a:cubicBezTo>
                  <a:pt x="1179225" y="2602533"/>
                  <a:pt x="1169074" y="2687029"/>
                  <a:pt x="1155974" y="2735060"/>
                </a:cubicBezTo>
                <a:cubicBezTo>
                  <a:pt x="1111094" y="2899606"/>
                  <a:pt x="1151020" y="2785080"/>
                  <a:pt x="1090849" y="2865301"/>
                </a:cubicBezTo>
                <a:cubicBezTo>
                  <a:pt x="1067368" y="2896607"/>
                  <a:pt x="1053396" y="2935311"/>
                  <a:pt x="1025724" y="2962981"/>
                </a:cubicBezTo>
                <a:lnTo>
                  <a:pt x="944317" y="3044382"/>
                </a:lnTo>
                <a:lnTo>
                  <a:pt x="895473" y="3093222"/>
                </a:lnTo>
                <a:cubicBezTo>
                  <a:pt x="874999" y="3154640"/>
                  <a:pt x="870052" y="3183761"/>
                  <a:pt x="814067" y="3239743"/>
                </a:cubicBezTo>
                <a:cubicBezTo>
                  <a:pt x="803213" y="3250597"/>
                  <a:pt x="790714" y="3260024"/>
                  <a:pt x="781504" y="3272304"/>
                </a:cubicBezTo>
                <a:cubicBezTo>
                  <a:pt x="758023" y="3303610"/>
                  <a:pt x="744051" y="3342314"/>
                  <a:pt x="716379" y="3369984"/>
                </a:cubicBezTo>
                <a:cubicBezTo>
                  <a:pt x="705525" y="3380838"/>
                  <a:pt x="693405" y="3390559"/>
                  <a:pt x="683816" y="3402545"/>
                </a:cubicBezTo>
                <a:cubicBezTo>
                  <a:pt x="671592" y="3417824"/>
                  <a:pt x="665979" y="3438501"/>
                  <a:pt x="651253" y="3451385"/>
                </a:cubicBezTo>
                <a:cubicBezTo>
                  <a:pt x="621800" y="3477154"/>
                  <a:pt x="586128" y="3494798"/>
                  <a:pt x="553565" y="3516505"/>
                </a:cubicBezTo>
                <a:cubicBezTo>
                  <a:pt x="537284" y="3527359"/>
                  <a:pt x="518558" y="3535230"/>
                  <a:pt x="504721" y="3549066"/>
                </a:cubicBezTo>
                <a:cubicBezTo>
                  <a:pt x="488440" y="3565346"/>
                  <a:pt x="470617" y="3580219"/>
                  <a:pt x="455877" y="3597906"/>
                </a:cubicBezTo>
                <a:cubicBezTo>
                  <a:pt x="443350" y="3612937"/>
                  <a:pt x="438041" y="3633862"/>
                  <a:pt x="423315" y="3646746"/>
                </a:cubicBezTo>
                <a:cubicBezTo>
                  <a:pt x="393862" y="3672515"/>
                  <a:pt x="358190" y="3690160"/>
                  <a:pt x="325627" y="3711867"/>
                </a:cubicBezTo>
                <a:lnTo>
                  <a:pt x="276783" y="3744427"/>
                </a:lnTo>
                <a:cubicBezTo>
                  <a:pt x="260502" y="3755280"/>
                  <a:pt x="241776" y="3763151"/>
                  <a:pt x="227939" y="3776987"/>
                </a:cubicBezTo>
                <a:cubicBezTo>
                  <a:pt x="217085" y="3787841"/>
                  <a:pt x="207656" y="3800339"/>
                  <a:pt x="195376" y="3809548"/>
                </a:cubicBezTo>
                <a:cubicBezTo>
                  <a:pt x="164068" y="3833028"/>
                  <a:pt x="130251" y="3852961"/>
                  <a:pt x="97688" y="3874668"/>
                </a:cubicBezTo>
                <a:cubicBezTo>
                  <a:pt x="81407" y="3885521"/>
                  <a:pt x="67407" y="3901041"/>
                  <a:pt x="48844" y="3907228"/>
                </a:cubicBezTo>
                <a:lnTo>
                  <a:pt x="0" y="3923508"/>
                </a:lnTo>
                <a:lnTo>
                  <a:pt x="0" y="3923508"/>
                </a:lnTo>
                <a:lnTo>
                  <a:pt x="146532" y="3825828"/>
                </a:lnTo>
              </a:path>
            </a:pathLst>
          </a:custGeom>
          <a:ln w="50800">
            <a:solidFill>
              <a:srgbClr val="CCFFCC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7B97FCA-2E2B-7B47-B2AF-8B35D77343C6}"/>
              </a:ext>
            </a:extLst>
          </p:cNvPr>
          <p:cNvGrpSpPr/>
          <p:nvPr/>
        </p:nvGrpSpPr>
        <p:grpSpPr>
          <a:xfrm>
            <a:off x="3089707" y="2329673"/>
            <a:ext cx="1126782" cy="408653"/>
            <a:chOff x="3089707" y="2329673"/>
            <a:chExt cx="1126782" cy="40865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BC9B0A2-8A7E-6A4D-8BAE-5F4051E19604}"/>
                </a:ext>
              </a:extLst>
            </p:cNvPr>
            <p:cNvSpPr/>
            <p:nvPr/>
          </p:nvSpPr>
          <p:spPr>
            <a:xfrm>
              <a:off x="3114109" y="2372273"/>
              <a:ext cx="1102380" cy="36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Satellite</a:t>
              </a:r>
            </a:p>
          </p:txBody>
        </p:sp>
        <p:sp>
          <p:nvSpPr>
            <p:cNvPr id="94" name="Regular Pentagon 93">
              <a:extLst>
                <a:ext uri="{FF2B5EF4-FFF2-40B4-BE49-F238E27FC236}">
                  <a16:creationId xmlns:a16="http://schemas.microsoft.com/office/drawing/2014/main" id="{60598D6C-65F7-BD4E-A1D0-93716F6F72B4}"/>
                </a:ext>
              </a:extLst>
            </p:cNvPr>
            <p:cNvSpPr/>
            <p:nvPr/>
          </p:nvSpPr>
          <p:spPr>
            <a:xfrm>
              <a:off x="3089707" y="2329673"/>
              <a:ext cx="256468" cy="217517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BB7E5BF-FE82-3E43-A84E-453D4F27CB90}"/>
              </a:ext>
            </a:extLst>
          </p:cNvPr>
          <p:cNvGrpSpPr/>
          <p:nvPr/>
        </p:nvGrpSpPr>
        <p:grpSpPr>
          <a:xfrm>
            <a:off x="2213323" y="1586002"/>
            <a:ext cx="848641" cy="2095689"/>
            <a:chOff x="2213323" y="1586002"/>
            <a:chExt cx="848641" cy="2095689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B73E861-B3C9-0348-917E-E65BB799C394}"/>
                </a:ext>
              </a:extLst>
            </p:cNvPr>
            <p:cNvGrpSpPr/>
            <p:nvPr/>
          </p:nvGrpSpPr>
          <p:grpSpPr>
            <a:xfrm>
              <a:off x="2290297" y="1586002"/>
              <a:ext cx="771667" cy="2095689"/>
              <a:chOff x="3383293" y="2755467"/>
              <a:chExt cx="640074" cy="1762056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EA69098-2260-5D49-AD77-1BB480E590AB}"/>
                  </a:ext>
                </a:extLst>
              </p:cNvPr>
              <p:cNvSpPr/>
              <p:nvPr/>
            </p:nvSpPr>
            <p:spPr>
              <a:xfrm>
                <a:off x="3383293" y="2755467"/>
                <a:ext cx="64007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FFFF00"/>
                    </a:solidFill>
                  </a:rPr>
                  <a:t>CW</a:t>
                </a:r>
              </a:p>
            </p:txBody>
          </p:sp>
          <p:sp>
            <p:nvSpPr>
              <p:cNvPr id="99" name="Regular Pentagon 98">
                <a:extLst>
                  <a:ext uri="{FF2B5EF4-FFF2-40B4-BE49-F238E27FC236}">
                    <a16:creationId xmlns:a16="http://schemas.microsoft.com/office/drawing/2014/main" id="{70079956-323D-CC4F-B342-FA31D88D51EC}"/>
                  </a:ext>
                </a:extLst>
              </p:cNvPr>
              <p:cNvSpPr/>
              <p:nvPr/>
            </p:nvSpPr>
            <p:spPr>
              <a:xfrm>
                <a:off x="3509402" y="3268311"/>
                <a:ext cx="212732" cy="182888"/>
              </a:xfrm>
              <a:prstGeom prst="pentagon">
                <a:avLst/>
              </a:prstGeom>
              <a:noFill/>
              <a:ln w="25908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03A636C-D24C-3948-B9A1-97ACD60FA1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4732" y="3703317"/>
                <a:ext cx="0" cy="814206"/>
              </a:xfrm>
              <a:prstGeom prst="line">
                <a:avLst/>
              </a:prstGeom>
              <a:ln w="25400">
                <a:solidFill>
                  <a:srgbClr val="FF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C0F6D001-9DD8-0A40-8797-C27561EB10A7}"/>
                  </a:ext>
                </a:extLst>
              </p:cNvPr>
              <p:cNvCxnSpPr/>
              <p:nvPr/>
            </p:nvCxnSpPr>
            <p:spPr>
              <a:xfrm>
                <a:off x="3561526" y="3063244"/>
                <a:ext cx="278963" cy="0"/>
              </a:xfrm>
              <a:prstGeom prst="line">
                <a:avLst/>
              </a:prstGeom>
              <a:ln w="25400">
                <a:solidFill>
                  <a:srgbClr val="FF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84631E6-D93D-2848-9EA3-F7903891221D}"/>
                  </a:ext>
                </a:extLst>
              </p:cNvPr>
              <p:cNvCxnSpPr/>
              <p:nvPr/>
            </p:nvCxnSpPr>
            <p:spPr>
              <a:xfrm>
                <a:off x="3840489" y="3154683"/>
                <a:ext cx="91438" cy="548634"/>
              </a:xfrm>
              <a:prstGeom prst="line">
                <a:avLst/>
              </a:prstGeom>
              <a:ln w="25400">
                <a:solidFill>
                  <a:srgbClr val="FF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C041676-8E8D-124C-B186-EF24F586388F}"/>
                </a:ext>
              </a:extLst>
            </p:cNvPr>
            <p:cNvCxnSpPr>
              <a:cxnSpLocks/>
            </p:cNvCxnSpPr>
            <p:nvPr/>
          </p:nvCxnSpPr>
          <p:spPr>
            <a:xfrm>
              <a:off x="2213323" y="1931871"/>
              <a:ext cx="0" cy="640388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E2B4A51-E84D-6445-8D37-49D066A714D0}"/>
              </a:ext>
            </a:extLst>
          </p:cNvPr>
          <p:cNvGrpSpPr/>
          <p:nvPr/>
        </p:nvGrpSpPr>
        <p:grpSpPr>
          <a:xfrm>
            <a:off x="3191690" y="4351544"/>
            <a:ext cx="1060582" cy="1023744"/>
            <a:chOff x="3191690" y="4351544"/>
            <a:chExt cx="1060582" cy="102374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C04D962-D2E0-3C46-B6D3-E91C1DC6C74A}"/>
                </a:ext>
              </a:extLst>
            </p:cNvPr>
            <p:cNvSpPr/>
            <p:nvPr/>
          </p:nvSpPr>
          <p:spPr>
            <a:xfrm>
              <a:off x="3191690" y="4420473"/>
              <a:ext cx="992142" cy="366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00"/>
                  </a:solidFill>
                </a:rPr>
                <a:t>Phone </a:t>
              </a:r>
            </a:p>
          </p:txBody>
        </p:sp>
        <p:sp>
          <p:nvSpPr>
            <p:cNvPr id="105" name="Regular Pentagon 104">
              <a:extLst>
                <a:ext uri="{FF2B5EF4-FFF2-40B4-BE49-F238E27FC236}">
                  <a16:creationId xmlns:a16="http://schemas.microsoft.com/office/drawing/2014/main" id="{AF45CD90-739F-F34B-9058-C4161078AF19}"/>
                </a:ext>
              </a:extLst>
            </p:cNvPr>
            <p:cNvSpPr/>
            <p:nvPr/>
          </p:nvSpPr>
          <p:spPr>
            <a:xfrm>
              <a:off x="3522389" y="4697083"/>
              <a:ext cx="256468" cy="217517"/>
            </a:xfrm>
            <a:prstGeom prst="pentagon">
              <a:avLst/>
            </a:prstGeom>
            <a:noFill/>
            <a:ln w="25908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C428231-DC18-0742-94AE-E47F09D30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7236" y="4351544"/>
              <a:ext cx="154560" cy="600900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DE5302D-F629-4B4E-AAC3-18E00AE51CF8}"/>
                </a:ext>
              </a:extLst>
            </p:cNvPr>
            <p:cNvCxnSpPr/>
            <p:nvPr/>
          </p:nvCxnSpPr>
          <p:spPr>
            <a:xfrm>
              <a:off x="3346175" y="4523081"/>
              <a:ext cx="34701" cy="783039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76468A41-636A-0E48-9AA1-1D41BF46C230}"/>
                </a:ext>
              </a:extLst>
            </p:cNvPr>
            <p:cNvCxnSpPr/>
            <p:nvPr/>
          </p:nvCxnSpPr>
          <p:spPr>
            <a:xfrm>
              <a:off x="3811320" y="5310484"/>
              <a:ext cx="440952" cy="0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C624FA3-E53D-B94E-9CF6-14B556CF8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8272" y="4990287"/>
              <a:ext cx="124166" cy="385001"/>
            </a:xfrm>
            <a:prstGeom prst="line">
              <a:avLst/>
            </a:prstGeom>
            <a:ln w="25400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135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37" y="634314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WSJT-X Using FT8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37" y="1889573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29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561" y="2522952"/>
            <a:ext cx="7332677" cy="2658398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Arial Rounded MT Bold" panose="020F0704030504030204" pitchFamily="34" charset="77"/>
              </a:rPr>
              <a:t>VHF/10 Station</a:t>
            </a:r>
            <a:br>
              <a:rPr lang="en-US" sz="6600" dirty="0">
                <a:latin typeface="Arial Rounded MT Bold" panose="020F0704030504030204" pitchFamily="34" charset="77"/>
              </a:rPr>
            </a:br>
            <a:br>
              <a:rPr lang="en-US" sz="6600" dirty="0">
                <a:latin typeface="Arial Rounded MT Bold" panose="020F0704030504030204" pitchFamily="34" charset="77"/>
              </a:rPr>
            </a:br>
            <a:r>
              <a:rPr lang="en-US" sz="5400" dirty="0">
                <a:latin typeface="Arial Rounded MT Bold" panose="020F0704030504030204" pitchFamily="34" charset="77"/>
              </a:rPr>
              <a:t>Allison, KB1GMX</a:t>
            </a:r>
            <a:endParaRPr lang="en-US" sz="66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1800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VHF/10M Station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E160B-5705-A247-B7AA-7DC51A3046CB}"/>
              </a:ext>
            </a:extLst>
          </p:cNvPr>
          <p:cNvSpPr txBox="1"/>
          <p:nvPr/>
        </p:nvSpPr>
        <p:spPr>
          <a:xfrm>
            <a:off x="559148" y="2274838"/>
            <a:ext cx="79495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Arial Rounded MT Bold" panose="020F0704030504030204" pitchFamily="34" charset="77"/>
              </a:rPr>
              <a:t>What’s new this year?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Arial Rounded MT Bold" panose="020F0704030504030204" pitchFamily="34" charset="77"/>
              </a:rPr>
              <a:t>Less is still more.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latin typeface="Arial Rounded MT Bold" panose="020F0704030504030204" pitchFamily="34" charset="77"/>
              </a:rPr>
              <a:t>We add 10M for interest!</a:t>
            </a:r>
          </a:p>
        </p:txBody>
      </p:sp>
    </p:spTree>
    <p:extLst>
      <p:ext uri="{BB962C8B-B14F-4D97-AF65-F5344CB8AC3E}">
        <p14:creationId xmlns:p14="http://schemas.microsoft.com/office/powerpoint/2010/main" val="29150661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>
                <a:latin typeface="Arial Rounded MT Bold" panose="020F0704030504030204" pitchFamily="34" charset="77"/>
              </a:rPr>
              <a:t>VHF/10M Antennas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E160B-5705-A247-B7AA-7DC51A3046CB}"/>
              </a:ext>
            </a:extLst>
          </p:cNvPr>
          <p:cNvSpPr txBox="1"/>
          <p:nvPr/>
        </p:nvSpPr>
        <p:spPr>
          <a:xfrm>
            <a:off x="597248" y="1752600"/>
            <a:ext cx="7949503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VHF 6M Rectangle loop, really high! An easy antenna to make!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VHF 2M Square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10M vertical end fed half wave.  It’s an antenna your can build easily.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2m horizontal and vertical for 2M on mast strapped to shed.</a:t>
            </a:r>
          </a:p>
        </p:txBody>
      </p:sp>
    </p:spTree>
    <p:extLst>
      <p:ext uri="{BB962C8B-B14F-4D97-AF65-F5344CB8AC3E}">
        <p14:creationId xmlns:p14="http://schemas.microsoft.com/office/powerpoint/2010/main" val="42909130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>
                <a:latin typeface="Arial Rounded MT Bold" panose="020F0704030504030204" pitchFamily="34" charset="77"/>
              </a:rPr>
              <a:t>VHF Radio</a:t>
            </a:r>
          </a:p>
        </p:txBody>
      </p:sp>
      <p:sp>
        <p:nvSpPr>
          <p:cNvPr id="5" name="Allison, KB1GMX"/>
          <p:cNvSpPr txBox="1">
            <a:spLocks/>
          </p:cNvSpPr>
          <p:nvPr/>
        </p:nvSpPr>
        <p:spPr>
          <a:xfrm>
            <a:off x="728636" y="5852009"/>
            <a:ext cx="3731596" cy="792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400"/>
              </a:spcBef>
              <a:buClr>
                <a:srgbClr val="000000"/>
              </a:buClr>
              <a:buSzPct val="100000"/>
              <a:buFont typeface="Wingdings 2" pitchFamily="18" charset="2"/>
              <a:buChar char="¡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8326C"/>
              </a:buClr>
              <a:buNone/>
            </a:pP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Bob, KB1SWZ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DE160B-5705-A247-B7AA-7DC51A3046CB}"/>
              </a:ext>
            </a:extLst>
          </p:cNvPr>
          <p:cNvSpPr txBox="1"/>
          <p:nvPr/>
        </p:nvSpPr>
        <p:spPr>
          <a:xfrm>
            <a:off x="364318" y="1722593"/>
            <a:ext cx="84153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Arial Rounded MT Bold" panose="020F0704030504030204" pitchFamily="34" charset="77"/>
              </a:rPr>
              <a:t>Easy radio to use, things do as marked, no menus.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70B9C-5492-8B41-A293-6D90030F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18" y="2317556"/>
            <a:ext cx="8415364" cy="44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04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 err="1">
                <a:latin typeface="Arial Rounded MT Bold" panose="020F0704030504030204" pitchFamily="34" charset="77"/>
              </a:rPr>
              <a:t>Tentec</a:t>
            </a:r>
            <a:r>
              <a:rPr lang="en-US" sz="5200" dirty="0">
                <a:latin typeface="Arial Rounded MT Bold" panose="020F0704030504030204" pitchFamily="34" charset="77"/>
              </a:rPr>
              <a:t> Eagle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5FB3EA-B31A-C844-AD05-A516D456B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9" r="6594"/>
          <a:stretch/>
        </p:blipFill>
        <p:spPr>
          <a:xfrm>
            <a:off x="-1169" y="1948070"/>
            <a:ext cx="9151543" cy="43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07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A8BD9F-A589-2446-9F9B-6B51C15E0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9" r="6594"/>
          <a:stretch/>
        </p:blipFill>
        <p:spPr>
          <a:xfrm>
            <a:off x="1732063" y="4704632"/>
            <a:ext cx="5336255" cy="25650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 err="1">
                <a:latin typeface="Arial Rounded MT Bold" panose="020F0704030504030204" pitchFamily="34" charset="77"/>
              </a:rPr>
              <a:t>Tentec</a:t>
            </a:r>
            <a:r>
              <a:rPr lang="en-US" sz="5200" dirty="0">
                <a:latin typeface="Arial Rounded MT Bold" panose="020F0704030504030204" pitchFamily="34" charset="77"/>
              </a:rPr>
              <a:t> Eagle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6D11-B0E7-F347-95A6-2165F839B68A}"/>
              </a:ext>
            </a:extLst>
          </p:cNvPr>
          <p:cNvSpPr txBox="1"/>
          <p:nvPr/>
        </p:nvSpPr>
        <p:spPr>
          <a:xfrm>
            <a:off x="597248" y="1668461"/>
            <a:ext cx="79495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 Rounded MT Bold" panose="020F0704030504030204" pitchFamily="34" charset="77"/>
              </a:rPr>
              <a:t>This will be the 10M 100W radio for phone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 Rounded MT Bold" panose="020F0704030504030204" pitchFamily="34" charset="77"/>
              </a:rPr>
              <a:t>The Quick start card will be on hand for reference.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Arial Rounded MT Bold" panose="020F0704030504030204" pitchFamily="34" charset="77"/>
              </a:rPr>
              <a:t>Easy radio to use, no menus.</a:t>
            </a:r>
          </a:p>
        </p:txBody>
      </p:sp>
    </p:spTree>
    <p:extLst>
      <p:ext uri="{BB962C8B-B14F-4D97-AF65-F5344CB8AC3E}">
        <p14:creationId xmlns:p14="http://schemas.microsoft.com/office/powerpoint/2010/main" val="39691512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 err="1">
                <a:latin typeface="Arial Rounded MT Bold" panose="020F0704030504030204" pitchFamily="34" charset="77"/>
              </a:rPr>
              <a:t>Tentec</a:t>
            </a:r>
            <a:r>
              <a:rPr lang="en-US" sz="5200" dirty="0">
                <a:latin typeface="Arial Rounded MT Bold" panose="020F0704030504030204" pitchFamily="34" charset="77"/>
              </a:rPr>
              <a:t> Eagle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171B9-6ABF-6641-9165-E087362A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144"/>
          <a:stretch/>
        </p:blipFill>
        <p:spPr>
          <a:xfrm>
            <a:off x="1680389" y="1680883"/>
            <a:ext cx="5707021" cy="50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592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C16D11-B0E7-F347-95A6-2165F839B68A}"/>
              </a:ext>
            </a:extLst>
          </p:cNvPr>
          <p:cNvSpPr txBox="1"/>
          <p:nvPr/>
        </p:nvSpPr>
        <p:spPr>
          <a:xfrm>
            <a:off x="559941" y="1500027"/>
            <a:ext cx="858405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77"/>
              </a:rPr>
              <a:t>6M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CW only from 50.000 to 50.100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SSB from 50.100 to 50.275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Data above 50.250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SSB DX window is 50.100 to 50.125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CW is allowed and does occur anywhere!</a:t>
            </a:r>
          </a:p>
          <a:p>
            <a:r>
              <a:rPr lang="en-US" sz="3200" dirty="0">
                <a:latin typeface="Arial Rounded MT Bold" panose="020F0704030504030204" pitchFamily="34" charset="77"/>
              </a:rPr>
              <a:t>2M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CW only from 144.000, 144.100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SSB from 144.100 to 144.300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From 144.100 to 144.150 data is often used there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77"/>
              </a:rPr>
              <a:t>CW is used everywhere in the band!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 err="1">
                <a:latin typeface="Arial Rounded MT Bold" panose="020F0704030504030204" pitchFamily="34" charset="77"/>
              </a:rPr>
              <a:t>Tentec</a:t>
            </a:r>
            <a:r>
              <a:rPr lang="en-US" sz="5200" dirty="0">
                <a:latin typeface="Arial Rounded MT Bold" panose="020F0704030504030204" pitchFamily="34" charset="77"/>
              </a:rPr>
              <a:t> Eagle</a:t>
            </a:r>
          </a:p>
        </p:txBody>
      </p:sp>
    </p:spTree>
    <p:extLst>
      <p:ext uri="{BB962C8B-B14F-4D97-AF65-F5344CB8AC3E}">
        <p14:creationId xmlns:p14="http://schemas.microsoft.com/office/powerpoint/2010/main" val="189972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C16D11-B0E7-F347-95A6-2165F839B68A}"/>
              </a:ext>
            </a:extLst>
          </p:cNvPr>
          <p:cNvSpPr txBox="1"/>
          <p:nvPr/>
        </p:nvSpPr>
        <p:spPr>
          <a:xfrm>
            <a:off x="559941" y="1553817"/>
            <a:ext cx="858405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 Rounded MT Bold" panose="020F0704030504030204" pitchFamily="34" charset="77"/>
              </a:rPr>
              <a:t>Why 10M?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77"/>
              </a:rPr>
              <a:t>10M</a:t>
            </a:r>
          </a:p>
          <a:p>
            <a:pPr lvl="1"/>
            <a:r>
              <a:rPr lang="en-US" sz="3000" dirty="0">
                <a:latin typeface="Arial Rounded MT Bold" panose="020F0704030504030204" pitchFamily="34" charset="77"/>
              </a:rPr>
              <a:t>- Band is 28 to 29.700 </a:t>
            </a:r>
            <a:r>
              <a:rPr lang="en-US" sz="3000" dirty="0" err="1">
                <a:latin typeface="Arial Rounded MT Bold" panose="020F0704030504030204" pitchFamily="34" charset="77"/>
              </a:rPr>
              <a:t>Mhz</a:t>
            </a:r>
            <a:endParaRPr lang="en-US" sz="3000" dirty="0">
              <a:latin typeface="Arial Rounded MT Bold" panose="020F0704030504030204" pitchFamily="34" charset="77"/>
            </a:endParaRPr>
          </a:p>
          <a:p>
            <a:pPr lvl="1"/>
            <a:r>
              <a:rPr lang="en-US" sz="3000" dirty="0">
                <a:latin typeface="Arial Rounded MT Bold" panose="020F0704030504030204" pitchFamily="34" charset="77"/>
              </a:rPr>
              <a:t>- Tech section is 28 to 28.5 </a:t>
            </a:r>
            <a:r>
              <a:rPr lang="en-US" sz="3000" dirty="0" err="1">
                <a:latin typeface="Arial Rounded MT Bold" panose="020F0704030504030204" pitchFamily="34" charset="77"/>
              </a:rPr>
              <a:t>Mhz</a:t>
            </a:r>
            <a:endParaRPr lang="en-US" sz="3000" dirty="0">
              <a:latin typeface="Arial Rounded MT Bold" panose="020F0704030504030204" pitchFamily="34" charset="77"/>
            </a:endParaRPr>
          </a:p>
          <a:p>
            <a:pPr lvl="1"/>
            <a:r>
              <a:rPr lang="en-US" sz="3000" dirty="0">
                <a:latin typeface="Arial Rounded MT Bold" panose="020F0704030504030204" pitchFamily="34" charset="77"/>
              </a:rPr>
              <a:t>- BANDPLAN</a:t>
            </a:r>
          </a:p>
          <a:p>
            <a:pPr lvl="2"/>
            <a:r>
              <a:rPr lang="en-US" sz="3000" dirty="0">
                <a:latin typeface="Arial Rounded MT Bold" panose="020F0704030504030204" pitchFamily="34" charset="77"/>
              </a:rPr>
              <a:t>- 28 to 28.3 CW, Data, Beacons</a:t>
            </a:r>
          </a:p>
          <a:p>
            <a:pPr lvl="2"/>
            <a:r>
              <a:rPr lang="en-US" sz="3000" dirty="0">
                <a:latin typeface="Arial Rounded MT Bold" panose="020F0704030504030204" pitchFamily="34" charset="77"/>
              </a:rPr>
              <a:t>- 28.300 to 28.500 tech SSB phone</a:t>
            </a:r>
          </a:p>
          <a:p>
            <a:pPr lvl="2"/>
            <a:r>
              <a:rPr lang="en-US" sz="3000" dirty="0">
                <a:latin typeface="Arial Rounded MT Bold" panose="020F0704030504030204" pitchFamily="34" charset="77"/>
              </a:rPr>
              <a:t>- above 29 </a:t>
            </a:r>
            <a:r>
              <a:rPr lang="en-US" sz="3000" dirty="0" err="1">
                <a:latin typeface="Arial Rounded MT Bold" panose="020F0704030504030204" pitchFamily="34" charset="77"/>
              </a:rPr>
              <a:t>Mhz</a:t>
            </a:r>
            <a:r>
              <a:rPr lang="en-US" sz="3000" dirty="0">
                <a:latin typeface="Arial Rounded MT Bold" panose="020F0704030504030204" pitchFamily="34" charset="77"/>
              </a:rPr>
              <a:t> is repeaters and FM</a:t>
            </a:r>
          </a:p>
          <a:p>
            <a:r>
              <a:rPr lang="en-US" sz="3000" dirty="0">
                <a:latin typeface="Arial Rounded MT Bold" panose="020F0704030504030204" pitchFamily="34" charset="77"/>
              </a:rPr>
              <a:t>The tech phone section is also home to 28.4 MHz the calling frequency and the most active SSB portion of the band.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>
                <a:latin typeface="Arial Rounded MT Bold" panose="020F0704030504030204" pitchFamily="34" charset="77"/>
              </a:rPr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179255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0405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4800" dirty="0">
                <a:latin typeface="Arial Rounded MT Bold" panose="020F0704030504030204" pitchFamily="34" charset="77"/>
              </a:rPr>
              <a:t>Infrastructure Leads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972333"/>
            <a:ext cx="4114801" cy="449878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Rounded MT Bold" panose="020F0704030504030204" pitchFamily="34" charset="77"/>
              </a:rPr>
              <a:t>HF Antennas</a:t>
            </a:r>
          </a:p>
          <a:p>
            <a:pPr lvl="1"/>
            <a:r>
              <a:rPr lang="en-US" sz="2800" dirty="0">
                <a:latin typeface="Arial Rounded MT Bold" panose="020F0704030504030204" pitchFamily="34" charset="77"/>
              </a:rPr>
              <a:t>Bob, W1IS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latin typeface="Arial Rounded MT Bold" panose="020F0704030504030204" pitchFamily="34" charset="77"/>
              </a:rPr>
              <a:t>Food</a:t>
            </a:r>
          </a:p>
          <a:p>
            <a:pPr lvl="1"/>
            <a:r>
              <a:rPr lang="en-US" sz="2800" dirty="0">
                <a:latin typeface="Arial Rounded MT Bold" panose="020F0704030504030204" pitchFamily="34" charset="77"/>
              </a:rPr>
              <a:t>Charlie, W1ADL, Rick, W1RAG, Lela, KC1ACV</a:t>
            </a:r>
          </a:p>
          <a:p>
            <a:pPr>
              <a:spcBef>
                <a:spcPts val="1200"/>
              </a:spcBef>
            </a:pPr>
            <a:r>
              <a:rPr lang="en-US" sz="3200" dirty="0">
                <a:latin typeface="Arial Rounded MT Bold" panose="020F0704030504030204" pitchFamily="34" charset="77"/>
              </a:rPr>
              <a:t>Media &amp; PR</a:t>
            </a:r>
          </a:p>
          <a:p>
            <a:pPr lvl="1"/>
            <a:r>
              <a:rPr lang="en-US" sz="2800" dirty="0">
                <a:latin typeface="Arial Rounded MT Bold" panose="020F0704030504030204" pitchFamily="34" charset="77"/>
              </a:rPr>
              <a:t>Lela, KC1ACV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67834" y="1943945"/>
            <a:ext cx="4140964" cy="4498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>
                <a:latin typeface="Arial Rounded MT Bold" panose="020F0704030504030204" pitchFamily="34" charset="77"/>
              </a:defRPr>
            </a:lvl1pPr>
            <a:lvl2pPr marL="514350" lvl="1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>
                <a:latin typeface="Arial Rounded MT Bold" panose="020F0704030504030204" pitchFamily="34" charset="77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3200" dirty="0"/>
              <a:t>Safety</a:t>
            </a:r>
          </a:p>
          <a:p>
            <a:pPr lvl="1"/>
            <a:r>
              <a:rPr lang="en-US" sz="2800" dirty="0"/>
              <a:t>Dale, KB1ZKD</a:t>
            </a:r>
          </a:p>
          <a:p>
            <a:r>
              <a:rPr lang="en-US" sz="3200" dirty="0"/>
              <a:t>Finance</a:t>
            </a:r>
          </a:p>
          <a:p>
            <a:pPr lvl="1"/>
            <a:r>
              <a:rPr lang="en-US" sz="2800" dirty="0"/>
              <a:t>Alan, W1AHM</a:t>
            </a:r>
          </a:p>
          <a:p>
            <a:r>
              <a:rPr lang="en-US" sz="3200" dirty="0"/>
              <a:t>Signage</a:t>
            </a:r>
          </a:p>
          <a:p>
            <a:pPr lvl="1"/>
            <a:r>
              <a:rPr lang="en-US" sz="2800" dirty="0"/>
              <a:t>Alan, W1AHM</a:t>
            </a:r>
          </a:p>
          <a:p>
            <a:r>
              <a:rPr lang="en-US" sz="3200" dirty="0"/>
              <a:t>Site Liaison</a:t>
            </a:r>
          </a:p>
          <a:p>
            <a:pPr lvl="1"/>
            <a:r>
              <a:rPr lang="en-US" sz="2800" dirty="0"/>
              <a:t>Dale, KB1ZKD</a:t>
            </a:r>
          </a:p>
        </p:txBody>
      </p:sp>
    </p:spTree>
    <p:extLst>
      <p:ext uri="{BB962C8B-B14F-4D97-AF65-F5344CB8AC3E}">
        <p14:creationId xmlns:p14="http://schemas.microsoft.com/office/powerpoint/2010/main" val="38888704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>
                <a:latin typeface="Arial Rounded MT Bold" panose="020F0704030504030204" pitchFamily="34" charset="77"/>
              </a:rPr>
              <a:t>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6D11-B0E7-F347-95A6-2165F839B68A}"/>
              </a:ext>
            </a:extLst>
          </p:cNvPr>
          <p:cNvSpPr txBox="1"/>
          <p:nvPr/>
        </p:nvSpPr>
        <p:spPr>
          <a:xfrm>
            <a:off x="559941" y="2140311"/>
            <a:ext cx="82063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If the sun shines 150W of solar power plus battery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The back up to that is the battery 60AH and genset.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Note on genset… its TBD but I'll have something.</a:t>
            </a:r>
          </a:p>
        </p:txBody>
      </p:sp>
    </p:spTree>
    <p:extLst>
      <p:ext uri="{BB962C8B-B14F-4D97-AF65-F5344CB8AC3E}">
        <p14:creationId xmlns:p14="http://schemas.microsoft.com/office/powerpoint/2010/main" val="29177494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>
                <a:latin typeface="Arial Rounded MT Bold" panose="020F0704030504030204" pitchFamily="34" charset="77"/>
              </a:rPr>
              <a:t>Logging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6D11-B0E7-F347-95A6-2165F839B68A}"/>
              </a:ext>
            </a:extLst>
          </p:cNvPr>
          <p:cNvSpPr txBox="1"/>
          <p:nvPr/>
        </p:nvSpPr>
        <p:spPr>
          <a:xfrm>
            <a:off x="559941" y="1961406"/>
            <a:ext cx="82063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Logger will be </a:t>
            </a:r>
            <a:r>
              <a:rPr lang="en-US" sz="3600" dirty="0" err="1">
                <a:latin typeface="Arial Rounded MT Bold" panose="020F0704030504030204" pitchFamily="34" charset="77"/>
              </a:rPr>
              <a:t>Xlog</a:t>
            </a:r>
            <a:r>
              <a:rPr lang="en-US" sz="3600" dirty="0">
                <a:latin typeface="Arial Rounded MT Bold" panose="020F0704030504030204" pitchFamily="34" charset="77"/>
              </a:rPr>
              <a:t> on Linux.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Really easy to use, point type and add.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It will be setup by me and have a dupe screen.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We will log 10M phone contacts, only...</a:t>
            </a:r>
          </a:p>
        </p:txBody>
      </p:sp>
    </p:spTree>
    <p:extLst>
      <p:ext uri="{BB962C8B-B14F-4D97-AF65-F5344CB8AC3E}">
        <p14:creationId xmlns:p14="http://schemas.microsoft.com/office/powerpoint/2010/main" val="9731970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200" dirty="0">
                <a:latin typeface="Arial Rounded MT Bold" panose="020F0704030504030204" pitchFamily="34" charset="77"/>
              </a:rPr>
              <a:t>If All Else Fails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16D11-B0E7-F347-95A6-2165F839B68A}"/>
              </a:ext>
            </a:extLst>
          </p:cNvPr>
          <p:cNvSpPr txBox="1"/>
          <p:nvPr/>
        </p:nvSpPr>
        <p:spPr>
          <a:xfrm>
            <a:off x="430714" y="2217255"/>
            <a:ext cx="8206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Operating is more fun than listening to me yammer about it.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At the site I will answer questions about the gear.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77"/>
              </a:rPr>
              <a:t>Have fun.</a:t>
            </a:r>
          </a:p>
        </p:txBody>
      </p:sp>
    </p:spTree>
    <p:extLst>
      <p:ext uri="{BB962C8B-B14F-4D97-AF65-F5344CB8AC3E}">
        <p14:creationId xmlns:p14="http://schemas.microsoft.com/office/powerpoint/2010/main" val="33844952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41" y="609600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Satellite Station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8F1FC21-4953-4247-A0E2-7C8B1278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7"/>
          <a:stretch/>
        </p:blipFill>
        <p:spPr bwMode="auto">
          <a:xfrm>
            <a:off x="652435" y="1626628"/>
            <a:ext cx="7762929" cy="508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llison, KB1GMX"/>
          <p:cNvSpPr txBox="1">
            <a:spLocks/>
          </p:cNvSpPr>
          <p:nvPr/>
        </p:nvSpPr>
        <p:spPr>
          <a:xfrm>
            <a:off x="728636" y="5852009"/>
            <a:ext cx="3731596" cy="792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400"/>
              </a:spcBef>
              <a:buClr>
                <a:srgbClr val="000000"/>
              </a:buClr>
              <a:buSzPct val="100000"/>
              <a:buFont typeface="Wingdings 2" pitchFamily="18" charset="2"/>
              <a:buChar char="¡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8326C"/>
              </a:buClr>
              <a:buNone/>
            </a:pPr>
            <a:r>
              <a:rPr lang="en-US" sz="3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Bob, KB1SWZ</a:t>
            </a:r>
          </a:p>
        </p:txBody>
      </p:sp>
    </p:spTree>
    <p:extLst>
      <p:ext uri="{BB962C8B-B14F-4D97-AF65-F5344CB8AC3E}">
        <p14:creationId xmlns:p14="http://schemas.microsoft.com/office/powerpoint/2010/main" val="487883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85E9EFF-3624-A849-BD3D-775EFB5619A1}"/>
              </a:ext>
            </a:extLst>
          </p:cNvPr>
          <p:cNvGrpSpPr/>
          <p:nvPr/>
        </p:nvGrpSpPr>
        <p:grpSpPr>
          <a:xfrm>
            <a:off x="5754425" y="1669141"/>
            <a:ext cx="3419996" cy="5221336"/>
            <a:chOff x="5754425" y="1669141"/>
            <a:chExt cx="3419996" cy="52213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3F7EB1F-9715-6B41-A384-9DD396AD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4425" y="1669141"/>
              <a:ext cx="1865575" cy="522133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D39863-52F5-3249-9525-7C2520279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872" y="2283279"/>
              <a:ext cx="1927549" cy="322217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171" y="180855"/>
            <a:ext cx="6363332" cy="11430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Fox Hunts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DFBA8-6922-5D4C-9B54-718B4ECD0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292356" y="1454485"/>
            <a:ext cx="3940630" cy="2206753"/>
          </a:xfrm>
          <a:prstGeom prst="rect">
            <a:avLst/>
          </a:prstGeom>
        </p:spPr>
      </p:pic>
      <p:sp>
        <p:nvSpPr>
          <p:cNvPr id="9" name="Emergency Power (300 points)…">
            <a:extLst>
              <a:ext uri="{FF2B5EF4-FFF2-40B4-BE49-F238E27FC236}">
                <a16:creationId xmlns:a16="http://schemas.microsoft.com/office/drawing/2014/main" id="{FBBE610E-9B65-DC42-8CDC-E60774212364}"/>
              </a:ext>
            </a:extLst>
          </p:cNvPr>
          <p:cNvSpPr txBox="1">
            <a:spLocks/>
          </p:cNvSpPr>
          <p:nvPr/>
        </p:nvSpPr>
        <p:spPr>
          <a:xfrm>
            <a:off x="549726" y="3875894"/>
            <a:ext cx="5298624" cy="271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32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2 meter &amp; 80 meter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32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Demos before lunch on Saturday</a:t>
            </a:r>
          </a:p>
          <a:p>
            <a:pPr defTabSz="886968">
              <a:spcBef>
                <a:spcPts val="700"/>
              </a:spcBef>
              <a:buClr>
                <a:srgbClr val="08326C"/>
              </a:buClr>
              <a:buFont typeface="Arial" panose="020B0604020202020204" pitchFamily="34" charset="0"/>
              <a:buChar char="•"/>
              <a:defRPr sz="2328"/>
            </a:pPr>
            <a:r>
              <a:rPr lang="en-US" sz="32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Bring your own gear or use ours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708FD3-626E-984D-8926-D2988D7FC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286131" y="2283278"/>
            <a:ext cx="4286131" cy="24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2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1.54271 0.0032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13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32 3.33333E-6 L 0.52257 0.0113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457618" y="418095"/>
            <a:ext cx="8228763" cy="11450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en-US"/>
            </a:defPPr>
            <a:lvl1pPr defTabSz="914400">
              <a:spcBef>
                <a:spcPct val="0"/>
              </a:spcBef>
              <a:buNone/>
              <a:defRPr sz="40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We Need</a:t>
            </a:r>
          </a:p>
        </p:txBody>
      </p:sp>
      <p:sp>
        <p:nvSpPr>
          <p:cNvPr id="42" name="TextShape 2"/>
          <p:cNvSpPr txBox="1"/>
          <p:nvPr/>
        </p:nvSpPr>
        <p:spPr>
          <a:xfrm>
            <a:off x="533585" y="1748902"/>
            <a:ext cx="8076828" cy="44455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4488" indent="-344488" defTabSz="914400">
              <a:spcAft>
                <a:spcPts val="6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Antenna Crew</a:t>
            </a:r>
          </a:p>
          <a:p>
            <a:pPr marL="801688" lvl="3" indent="-344488">
              <a:spcAft>
                <a:spcPts val="6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Friday, June 21</a:t>
            </a:r>
          </a:p>
          <a:p>
            <a:pPr marL="801688" lvl="3" indent="-344488">
              <a:spcAft>
                <a:spcPts val="6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Noon to 6 PM (show up any time)</a:t>
            </a:r>
          </a:p>
          <a:p>
            <a:pPr marL="801688" lvl="3" indent="-344488">
              <a:spcAft>
                <a:spcPts val="12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At least 12</a:t>
            </a:r>
            <a:endParaRPr lang="en-US" sz="2400" dirty="0">
              <a:latin typeface="Arial Rounded MT Bold" panose="020F0704030504030204" pitchFamily="34" charset="77"/>
            </a:endParaRPr>
          </a:p>
          <a:p>
            <a:pPr marL="344488" indent="-344488" defTabSz="914400">
              <a:spcAft>
                <a:spcPts val="12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Attendance Wrangler</a:t>
            </a:r>
          </a:p>
          <a:p>
            <a:pPr marL="344488" indent="-344488" defTabSz="914400">
              <a:spcAft>
                <a:spcPts val="12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Ambassadors</a:t>
            </a:r>
          </a:p>
          <a:p>
            <a:pPr marL="344488" indent="-344488" defTabSz="914400">
              <a:spcAft>
                <a:spcPts val="1200"/>
              </a:spcAft>
              <a:buClr>
                <a:srgbClr val="08326C"/>
              </a:buClr>
              <a:buSzPct val="100000"/>
              <a:buFont typeface="Arial" panose="020B0604020202020204" pitchFamily="34" charset="0"/>
              <a:buChar char="•"/>
              <a:defRPr sz="2500"/>
            </a:pPr>
            <a:r>
              <a:rPr lang="en-US" sz="3600" dirty="0">
                <a:latin typeface="Arial Rounded MT Bold" panose="020F0704030504030204" pitchFamily="34" charset="77"/>
              </a:rPr>
              <a:t>Cleanup Crew on Sunday</a:t>
            </a:r>
          </a:p>
        </p:txBody>
      </p:sp>
    </p:spTree>
    <p:extLst>
      <p:ext uri="{BB962C8B-B14F-4D97-AF65-F5344CB8AC3E}">
        <p14:creationId xmlns:p14="http://schemas.microsoft.com/office/powerpoint/2010/main" val="27782415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483B218-B708-7A41-9A68-395DB28D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2019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1AD39C5-B93C-1043-B44B-EC3E422E7D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7700" y="1008529"/>
            <a:ext cx="7772400" cy="14700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7200" b="1" dirty="0">
                <a:latin typeface="Arial Rounded MT Bold" panose="020F0704030504030204" pitchFamily="34" charset="77"/>
              </a:rPr>
              <a:t>Safety Briefing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97EE8AB0-8488-A74F-8C80-3C396ACEB4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667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 Rounded MT Bold" panose="020F0704030504030204" pitchFamily="34" charset="77"/>
              </a:rPr>
              <a:t>PART Field Day</a:t>
            </a:r>
          </a:p>
          <a:p>
            <a:pPr eaLnBrk="1" hangingPunct="1">
              <a:defRPr/>
            </a:pPr>
            <a:r>
              <a:rPr lang="en-US" sz="4400" dirty="0">
                <a:latin typeface="Arial Rounded MT Bold" panose="020F0704030504030204" pitchFamily="34" charset="77"/>
              </a:rPr>
              <a:t>2019</a:t>
            </a:r>
          </a:p>
          <a:p>
            <a:pPr eaLnBrk="1" hangingPunct="1"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Credits to Steve N1BDA (2016)</a:t>
            </a:r>
          </a:p>
          <a:p>
            <a:pPr eaLnBrk="1" hangingPunct="1"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Since 2017 Dale KB1ZKD</a:t>
            </a:r>
          </a:p>
        </p:txBody>
      </p:sp>
    </p:spTree>
    <p:extLst>
      <p:ext uri="{BB962C8B-B14F-4D97-AF65-F5344CB8AC3E}">
        <p14:creationId xmlns:p14="http://schemas.microsoft.com/office/powerpoint/2010/main" val="36147291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EA9050C-9AD4-1E49-914E-34FB3516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2019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8947F3F2-01D1-664C-93A9-F95E64EEF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 sz="5400" b="1" dirty="0">
                <a:latin typeface="Arial Rounded MT Bold" panose="020F0704030504030204" pitchFamily="34" charset="77"/>
              </a:rPr>
              <a:t>What’</a:t>
            </a:r>
            <a:r>
              <a:rPr lang="en-US" altLang="ja-JP" sz="5400" b="1" dirty="0">
                <a:latin typeface="Arial Rounded MT Bold" panose="020F0704030504030204" pitchFamily="34" charset="77"/>
              </a:rPr>
              <a:t>s New?</a:t>
            </a:r>
            <a:endParaRPr lang="en-US" altLang="en-US" sz="5400" b="1" dirty="0">
              <a:latin typeface="Arial Rounded MT Bold" panose="020F0704030504030204" pitchFamily="34" charset="77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9E9EDF3-7479-9043-85BC-C72930CF8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This year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Not much but we can be better in practice 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Minor edits and improvements in the brief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FD Safety Officer was new in 2016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Safety Officer recognition by ARRL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100 bonus points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Formal checklist</a:t>
            </a:r>
          </a:p>
        </p:txBody>
      </p:sp>
    </p:spTree>
    <p:extLst>
      <p:ext uri="{BB962C8B-B14F-4D97-AF65-F5344CB8AC3E}">
        <p14:creationId xmlns:p14="http://schemas.microsoft.com/office/powerpoint/2010/main" val="4101562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7A8F985-C5B9-2947-9672-CCA09F1B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2019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57EC03BB-212E-D649-9F22-AF959EACF1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796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Checklist (1)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AFADDA6-EE87-8A4A-AAB2-D751C0EF7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62781"/>
            <a:ext cx="8153400" cy="4572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SO (or asst.) on site for entire event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Fuel for generators properly stored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u="sng" dirty="0">
                <a:latin typeface="Arial Rounded MT Bold" panose="020F0704030504030204" pitchFamily="34" charset="77"/>
              </a:rPr>
              <a:t>Fire extinguisher</a:t>
            </a:r>
            <a:r>
              <a:rPr lang="en-US" sz="2800" dirty="0">
                <a:latin typeface="Arial Rounded MT Bold" panose="020F0704030504030204" pitchFamily="34" charset="77"/>
              </a:rPr>
              <a:t> on hand at each location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First Aid kit(s)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First Aid, CPR and AED trained participant/s on site for full Field Day period 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(Send me an email please</a:t>
            </a:r>
            <a:r>
              <a:rPr lang="en-US" sz="2800" dirty="0">
                <a:latin typeface="Arial Rounded MT Bold" panose="020F0704030504030204" pitchFamily="34" charset="77"/>
              </a:rPr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Access to NWS alerts to monitor for inclement weather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sz="2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0395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1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47D44C-C051-1D4E-A472-142E67BA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D6EA956B-CF4D-124D-AA25-A04185EB8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320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Checklist</a:t>
            </a:r>
            <a:r>
              <a:rPr lang="en-US" sz="5400" dirty="0">
                <a:latin typeface="Arial Rounded MT Bold" panose="020F0704030504030204" pitchFamily="34" charset="77"/>
              </a:rPr>
              <a:t> (2)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C5DB57D4-1FDD-C441-99CC-664999ADD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550" y="1847851"/>
            <a:ext cx="7886700" cy="435133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Tent stakes properly installed and marked</a:t>
            </a:r>
          </a:p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Temporary antenna structures properly secured and marked </a:t>
            </a:r>
          </a:p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Site secured from tripping hazards </a:t>
            </a:r>
          </a:p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Site set up in a </a:t>
            </a:r>
            <a:r>
              <a:rPr lang="en-US" sz="2800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neat and orderly manner </a:t>
            </a:r>
            <a:r>
              <a:rPr lang="en-US" sz="2800" dirty="0">
                <a:latin typeface="Arial Rounded MT Bold" panose="020F0704030504030204" pitchFamily="34" charset="77"/>
              </a:rPr>
              <a:t>to reduce hazards </a:t>
            </a:r>
          </a:p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Stations and equipment properly grounded </a:t>
            </a:r>
          </a:p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Access to means to contact police/fire/rescue if needed </a:t>
            </a:r>
          </a:p>
        </p:txBody>
      </p:sp>
    </p:spTree>
    <p:extLst>
      <p:ext uri="{BB962C8B-B14F-4D97-AF65-F5344CB8AC3E}">
        <p14:creationId xmlns:p14="http://schemas.microsoft.com/office/powerpoint/2010/main" val="24258445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939" y="643117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400" dirty="0">
                <a:latin typeface="Arial Rounded MT Bold" panose="020F0704030504030204" pitchFamily="34" charset="77"/>
              </a:rPr>
              <a:t>Schedule</a:t>
            </a:r>
          </a:p>
        </p:txBody>
      </p:sp>
      <p:sp>
        <p:nvSpPr>
          <p:cNvPr id="6" name="Friday 26                  Saturday 27 Sunday 28…"/>
          <p:cNvSpPr txBox="1">
            <a:spLocks/>
          </p:cNvSpPr>
          <p:nvPr/>
        </p:nvSpPr>
        <p:spPr>
          <a:xfrm>
            <a:off x="343088" y="1746387"/>
            <a:ext cx="8800912" cy="506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 2" pitchFamily="18" charset="2"/>
              <a:buChar char="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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5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75" b="1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 </a:t>
            </a:r>
            <a:r>
              <a:rPr lang="en-US" sz="2475" b="1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Friday 21</a:t>
            </a:r>
            <a:r>
              <a:rPr lang="en-US" sz="2475" b="1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       </a:t>
            </a:r>
            <a:r>
              <a:rPr lang="en-US" sz="2475" b="1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Saturday 22</a:t>
            </a:r>
            <a:r>
              <a:rPr lang="mr-IN" sz="2475" b="1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        </a:t>
            </a:r>
            <a:r>
              <a:rPr lang="en-US" sz="2475" b="1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mr-IN" sz="2475" b="1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</a:t>
            </a:r>
            <a:r>
              <a:rPr lang="mr-IN" sz="2475" b="1" u="sng" dirty="0" err="1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Sunday</a:t>
            </a:r>
            <a:r>
              <a:rPr lang="mr-IN" sz="2475" b="1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b="1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24</a:t>
            </a:r>
            <a:endParaRPr lang="mr-IN" sz="2475" b="1" u="sng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indent="0" defTabSz="342900">
              <a:spcBef>
                <a:spcPts val="5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                                   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8:00 AM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</a:t>
            </a:r>
          </a:p>
          <a:p>
            <a:pPr marL="0" indent="0" defTabSz="342900">
              <a:spcBef>
                <a:spcPts val="5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               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Rig Setup &amp; Check</a:t>
            </a:r>
            <a:endParaRPr lang="mr-IN" sz="2475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                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11:00 AM</a:t>
            </a:r>
            <a:endParaRPr lang="mr-IN" sz="2475" u="sng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                    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      Training</a:t>
            </a:r>
            <a:endParaRPr lang="mr-IN" sz="2475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Noon – Sunset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      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12:30 PM</a:t>
            </a:r>
            <a:r>
              <a:rPr lang="mr-IN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			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12:00 PM</a:t>
            </a:r>
            <a:endParaRPr lang="mr-IN" sz="2475" u="sng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Antenna </a:t>
            </a:r>
            <a:r>
              <a:rPr lang="mr-IN" sz="2475" dirty="0" err="1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Setup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 Lunch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    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Lunch</a:t>
            </a: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2:00 PM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                 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2:00 PM</a:t>
            </a:r>
            <a:endParaRPr lang="mr-IN" sz="2475" u="sng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Operations Begin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</a:t>
            </a:r>
            <a:r>
              <a:rPr lang="mr-IN" sz="2475" dirty="0" err="1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Operations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End</a:t>
            </a:r>
          </a:p>
          <a:p>
            <a:pPr marL="0" indent="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u="sng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6:00 PM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               Teardown</a:t>
            </a:r>
            <a:endParaRPr lang="mr-IN" sz="2475" dirty="0">
              <a:solidFill>
                <a:schemeClr val="tx1"/>
              </a:solidFill>
              <a:latin typeface="Arial Rounded MT Bold" panose="020F0704030504030204" pitchFamily="34" charset="77"/>
              <a:ea typeface="Tahoma" panose="020B0604030504040204" pitchFamily="34" charset="0"/>
              <a:cs typeface="Calibri"/>
              <a:sym typeface="Calibri"/>
            </a:endParaRPr>
          </a:p>
          <a:p>
            <a:pPr marL="0" lvl="2" indent="685800" defTabSz="342900">
              <a:spcBef>
                <a:spcPts val="400"/>
              </a:spcBef>
              <a:buSzTx/>
              <a:buFont typeface="Wingdings 2" pitchFamily="18" charset="2"/>
              <a:buNone/>
              <a:tabLst>
                <a:tab pos="2082800" algn="l"/>
                <a:tab pos="4406900" algn="l"/>
              </a:tabLst>
              <a:defRPr sz="2475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	          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 </a:t>
            </a:r>
            <a:r>
              <a:rPr lang="en-US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 </a:t>
            </a:r>
            <a:r>
              <a:rPr lang="mr-IN" sz="2475" dirty="0">
                <a:solidFill>
                  <a:schemeClr val="tx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/>
                <a:sym typeface="Calibri"/>
              </a:rPr>
              <a:t>Dinner</a:t>
            </a:r>
          </a:p>
        </p:txBody>
      </p:sp>
    </p:spTree>
    <p:extLst>
      <p:ext uri="{BB962C8B-B14F-4D97-AF65-F5344CB8AC3E}">
        <p14:creationId xmlns:p14="http://schemas.microsoft.com/office/powerpoint/2010/main" val="5375030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2D0DFB-BAEB-E24A-BC7C-4D98F7716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2019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66E35D99-11B8-3542-85C7-C8700EF7A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3321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Checklist</a:t>
            </a:r>
            <a:r>
              <a:rPr lang="en-US" sz="5400" dirty="0">
                <a:latin typeface="Arial Rounded MT Bold" panose="020F0704030504030204" pitchFamily="34" charset="77"/>
              </a:rPr>
              <a:t> (3)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A7BBAC2-C927-854D-9F1B-D1013AD377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0550" y="1847851"/>
            <a:ext cx="7886700" cy="435133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Safety Officer is designated point of contact for public safety officials </a:t>
            </a:r>
            <a:r>
              <a:rPr lang="en-US" alt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(Need more assistants)</a:t>
            </a:r>
          </a:p>
          <a:p>
            <a:pPr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Minimize risks and control hazards to ensure no injuries to public</a:t>
            </a:r>
          </a:p>
          <a:p>
            <a:pPr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As necessary, monitoring participants for </a:t>
            </a:r>
            <a:r>
              <a:rPr lang="en-US" alt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hydration </a:t>
            </a:r>
            <a:r>
              <a:rPr lang="en-US" altLang="en-US" sz="2800" dirty="0">
                <a:latin typeface="Arial Rounded MT Bold" panose="020F0704030504030204" pitchFamily="34" charset="77"/>
              </a:rPr>
              <a:t>and ensure an </a:t>
            </a:r>
            <a:r>
              <a:rPr lang="en-US" alt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adequate water supply </a:t>
            </a:r>
            <a:r>
              <a:rPr lang="en-US" altLang="en-US" sz="2800" dirty="0">
                <a:latin typeface="Arial Rounded MT Bold" panose="020F0704030504030204" pitchFamily="34" charset="77"/>
              </a:rPr>
              <a:t>is available (but we can’t drink it for you.)</a:t>
            </a:r>
          </a:p>
        </p:txBody>
      </p:sp>
    </p:spTree>
    <p:extLst>
      <p:ext uri="{BB962C8B-B14F-4D97-AF65-F5344CB8AC3E}">
        <p14:creationId xmlns:p14="http://schemas.microsoft.com/office/powerpoint/2010/main" val="1236281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E154BA-C991-AD4F-8D51-36816C9F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EC7A87DA-5EB0-9148-BE30-8D4C20E07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5082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Safety Risks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FFC263B-3572-1547-AA22-B4A7CD12B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Fires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Critters &amp; plants: ticks, poison ivy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Weather: lightning, heat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Generators &amp; fuel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Tripping hazards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Guy wires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Overhead wires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Antennas</a:t>
            </a:r>
          </a:p>
        </p:txBody>
      </p:sp>
    </p:spTree>
    <p:extLst>
      <p:ext uri="{BB962C8B-B14F-4D97-AF65-F5344CB8AC3E}">
        <p14:creationId xmlns:p14="http://schemas.microsoft.com/office/powerpoint/2010/main" val="3273385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03D674-D8C0-F444-BC22-1879BFAD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F876BDA6-CB4A-5843-AF59-E1CD1ECF76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340" y="419100"/>
            <a:ext cx="8229600" cy="1143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Fire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519497A-B815-9A43-BB49-28FA396EE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802093"/>
            <a:ext cx="8229600" cy="4343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Most likely sources are generators and kitchen</a:t>
            </a:r>
          </a:p>
          <a:p>
            <a:pPr lvl="1"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Fire extinguisher locations (at each site)</a:t>
            </a:r>
          </a:p>
          <a:p>
            <a:pPr lvl="1"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At first signs of fire, smoke, or burning odor alert folks, and call the Concord Fire Dept.</a:t>
            </a:r>
          </a:p>
          <a:p>
            <a:pPr marL="457200" lvl="1" indent="0" algn="ctr" eaLnBrk="1" hangingPunct="1">
              <a:spcBef>
                <a:spcPts val="2175"/>
              </a:spcBef>
              <a:buFontTx/>
              <a:buNone/>
              <a:defRPr/>
            </a:pPr>
            <a:r>
              <a:rPr lang="en-US" sz="4000" b="1" dirty="0">
                <a:solidFill>
                  <a:srgbClr val="FF3300"/>
                </a:solidFill>
                <a:latin typeface="Arial Rounded MT Bold" panose="020F0704030504030204" pitchFamily="34" charset="77"/>
              </a:rPr>
              <a:t>911 (wired phone)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4000" b="1" dirty="0">
                <a:solidFill>
                  <a:srgbClr val="FF3300"/>
                </a:solidFill>
                <a:latin typeface="Arial Rounded MT Bold" panose="020F0704030504030204" pitchFamily="34" charset="77"/>
              </a:rPr>
              <a:t>Mobile: 978-318-3400</a:t>
            </a:r>
          </a:p>
          <a:p>
            <a:pPr lvl="1" algn="ctr" eaLnBrk="1" hangingPunct="1">
              <a:buFontTx/>
              <a:buNone/>
              <a:defRPr/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  <a:r>
              <a:rPr lang="en-US" sz="4000" dirty="0">
                <a:latin typeface="Arial Rounded MT Bold" panose="020F0704030504030204" pitchFamily="34" charset="77"/>
              </a:rPr>
              <a:t>Site: </a:t>
            </a: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446.025 MHz, simplex</a:t>
            </a:r>
            <a:endParaRPr lang="en-US" sz="4000" b="1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5936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960BA4-D229-DB41-BEF2-79D51175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F3FFAAA-EC01-8042-9703-0ED8B05AD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340" y="365126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Critters (1)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9BFF925-CF58-9D4E-B3EB-15499E2E6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90689"/>
            <a:ext cx="8229600" cy="46783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Bees, wasps, ticks, and mosquitos pose serious health risks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Mosquitos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 Rounded MT Bold" panose="020F0704030504030204" pitchFamily="34" charset="77"/>
              </a:rPr>
              <a:t>(treated) long pants &amp; sleeves, light colors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 Rounded MT Bold" panose="020F0704030504030204" pitchFamily="34" charset="77"/>
              </a:rPr>
              <a:t>Repellant on skin (next slide)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Ticks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 Rounded MT Bold" panose="020F0704030504030204" pitchFamily="34" charset="77"/>
              </a:rPr>
              <a:t>(treated) long pants &amp; sleeves esp. outdoors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 Rounded MT Bold" panose="020F0704030504030204" pitchFamily="34" charset="77"/>
              </a:rPr>
              <a:t>Check often (dark nooks and crannies)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Bees and wasps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 Rounded MT Bold" panose="020F0704030504030204" pitchFamily="34" charset="77"/>
              </a:rPr>
              <a:t>Carry your </a:t>
            </a:r>
            <a:r>
              <a:rPr lang="en-US" sz="2400" dirty="0" err="1">
                <a:latin typeface="Arial Rounded MT Bold" panose="020F0704030504030204" pitchFamily="34" charset="77"/>
              </a:rPr>
              <a:t>EpiPens</a:t>
            </a:r>
            <a:r>
              <a:rPr lang="en-US" sz="2400" dirty="0">
                <a:latin typeface="Arial Rounded MT Bold" panose="020F0704030504030204" pitchFamily="34" charset="77"/>
              </a:rPr>
              <a:t> </a:t>
            </a:r>
            <a:r>
              <a:rPr lang="en-US" sz="2400" u="sng" dirty="0">
                <a:latin typeface="Arial Rounded MT Bold" panose="020F0704030504030204" pitchFamily="34" charset="77"/>
              </a:rPr>
              <a:t>and</a:t>
            </a:r>
            <a:r>
              <a:rPr lang="en-US" sz="2400" dirty="0">
                <a:latin typeface="Arial Rounded MT Bold" panose="020F0704030504030204" pitchFamily="34" charset="77"/>
              </a:rPr>
              <a:t> antihistamine pills (let folks around you know about potential problems)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>
              <a:latin typeface="Arial Rounded MT Bold" panose="020F0704030504030204" pitchFamily="34" charset="77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485692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A30BD7-F5F5-B549-983F-AF9DF3280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C4B488A-DFEC-534D-9450-843BE7BF8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340" y="365126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Critters (2)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29E93CD-AF88-DD4F-B032-98CF5C384E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14511"/>
            <a:ext cx="8229600" cy="46783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 Rounded MT Bold" panose="020F0704030504030204" pitchFamily="34" charset="77"/>
              </a:rPr>
              <a:t>Skin 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 Rounded MT Bold" panose="020F0704030504030204" pitchFamily="34" charset="77"/>
              </a:rPr>
              <a:t>Be aware of other’s personal concerns (e.g. DEET)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 Rounded MT Bold" panose="020F0704030504030204" pitchFamily="34" charset="77"/>
              </a:rPr>
              <a:t>There are facts and data: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Arial Rounded MT Bold" panose="020F0704030504030204" pitchFamily="34" charset="77"/>
                <a:hlinkClick r:id="rId2"/>
              </a:rPr>
              <a:t>https://www.cdc.gov/ncezid/dvbd/about/prevent-bites.html</a:t>
            </a:r>
            <a:endParaRPr lang="en-US" altLang="en-US" sz="2000" dirty="0">
              <a:latin typeface="Arial Rounded MT Bold" panose="020F0704030504030204" pitchFamily="34" charset="77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latin typeface="Arial Rounded MT Bold" panose="020F0704030504030204" pitchFamily="34" charset="77"/>
              </a:rPr>
              <a:t>https://</a:t>
            </a:r>
            <a:r>
              <a:rPr lang="en-US" altLang="en-US" sz="2000" dirty="0" err="1">
                <a:latin typeface="Arial Rounded MT Bold" panose="020F0704030504030204" pitchFamily="34" charset="77"/>
              </a:rPr>
              <a:t>www.consumerreports.org</a:t>
            </a:r>
            <a:r>
              <a:rPr lang="en-US" altLang="en-US" sz="2000" dirty="0">
                <a:latin typeface="Arial Rounded MT Bold" panose="020F0704030504030204" pitchFamily="34" charset="77"/>
              </a:rPr>
              <a:t>/insect-repellent/how-safe-is-</a:t>
            </a:r>
            <a:r>
              <a:rPr lang="en-US" altLang="en-US" sz="2000" dirty="0" err="1">
                <a:latin typeface="Arial Rounded MT Bold" panose="020F0704030504030204" pitchFamily="34" charset="77"/>
              </a:rPr>
              <a:t>deet</a:t>
            </a:r>
            <a:r>
              <a:rPr lang="en-US" altLang="en-US" sz="2000" dirty="0">
                <a:latin typeface="Arial Rounded MT Bold" panose="020F0704030504030204" pitchFamily="34" charset="77"/>
              </a:rPr>
              <a:t>-insect-repellent-safety/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 Rounded MT Bold" panose="020F0704030504030204" pitchFamily="34" charset="77"/>
              </a:rPr>
              <a:t>Clothing and gear 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 Rounded MT Bold" panose="020F0704030504030204" pitchFamily="34" charset="77"/>
              </a:rPr>
              <a:t>Permethrin works (read the precautions, use it correctly, pre-treat clothes and let them dry)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>
                <a:latin typeface="Arial Rounded MT Bold" panose="020F0704030504030204" pitchFamily="34" charset="77"/>
              </a:rPr>
              <a:t>Check often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>
                <a:latin typeface="Arial Rounded MT Bold" panose="020F0704030504030204" pitchFamily="34" charset="77"/>
              </a:rPr>
              <a:t>Particularly in dark nooks and crannies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1800" dirty="0">
              <a:latin typeface="Arial Rounded MT Bold" panose="020F0704030504030204" pitchFamily="34" charset="77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>
                <a:latin typeface="Arial Rounded MT Bold" panose="020F0704030504030204" pitchFamily="34" charset="77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572722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C3700F-87C7-EF4B-929A-CE281C69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2018</a:t>
            </a:r>
            <a:endParaRPr 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3EB4C7DF-42F6-B44F-BFCD-6F56792C6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3102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Weather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D73C8E5-2A86-C94B-B724-2B91CCF88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10869"/>
            <a:ext cx="8229600" cy="4545481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altLang="en-US" sz="3200" dirty="0">
                <a:latin typeface="Arial Rounded MT Bold" panose="020F0704030504030204" pitchFamily="34" charset="77"/>
              </a:rPr>
              <a:t>The primary danger is lightning 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It can occur miles from a storm under clear skies and up to 30 minutes after the storm </a:t>
            </a:r>
            <a:r>
              <a:rPr lang="ja-JP" altLang="en-US" sz="2800">
                <a:latin typeface="Arial Rounded MT Bold" panose="020F0704030504030204" pitchFamily="34" charset="77"/>
              </a:rPr>
              <a:t>“</a:t>
            </a:r>
            <a:r>
              <a:rPr lang="en-US" altLang="ja-JP" sz="2800" dirty="0">
                <a:latin typeface="Arial Rounded MT Bold" panose="020F0704030504030204" pitchFamily="34" charset="77"/>
              </a:rPr>
              <a:t>ends</a:t>
            </a:r>
            <a:r>
              <a:rPr lang="ja-JP" altLang="en-US" sz="2800">
                <a:latin typeface="Arial Rounded MT Bold" panose="020F0704030504030204" pitchFamily="34" charset="77"/>
              </a:rPr>
              <a:t>”</a:t>
            </a:r>
            <a:endParaRPr lang="en-US" altLang="ja-JP" sz="2800" dirty="0">
              <a:latin typeface="Arial Rounded MT Bold" panose="020F0704030504030204" pitchFamily="34" charset="77"/>
            </a:endParaRPr>
          </a:p>
          <a:p>
            <a:pPr lvl="1" eaLnBrk="1" hangingPunct="1">
              <a:spcBef>
                <a:spcPts val="6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We will monitor SKYWARN &amp; NOAA radio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All antennas will be disconnected during a storm and we will go inside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Old school – counting seconds is a myth</a:t>
            </a:r>
          </a:p>
          <a:p>
            <a:pPr lvl="1" eaLnBrk="1" hangingPunct="1">
              <a:spcBef>
                <a:spcPts val="6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If you can hear thunder you are at risk - we will stop and go inside the club house</a:t>
            </a:r>
          </a:p>
        </p:txBody>
      </p:sp>
    </p:spTree>
    <p:extLst>
      <p:ext uri="{BB962C8B-B14F-4D97-AF65-F5344CB8AC3E}">
        <p14:creationId xmlns:p14="http://schemas.microsoft.com/office/powerpoint/2010/main" val="2745133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FE4DB-B300-F040-856E-A742F58FD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pic>
        <p:nvPicPr>
          <p:cNvPr id="18434" name="Picture 4" descr="backcountry-lightning.png">
            <a:extLst>
              <a:ext uri="{FF2B5EF4-FFF2-40B4-BE49-F238E27FC236}">
                <a16:creationId xmlns:a16="http://schemas.microsoft.com/office/drawing/2014/main" id="{5DEDA4DA-9231-1C45-9F38-870B8577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0"/>
            <a:ext cx="4033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5">
            <a:extLst>
              <a:ext uri="{FF2B5EF4-FFF2-40B4-BE49-F238E27FC236}">
                <a16:creationId xmlns:a16="http://schemas.microsoft.com/office/drawing/2014/main" id="{4E3C5510-D6F9-324C-A64F-CDE2C048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265" y="2644170"/>
            <a:ext cx="381367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No place is “safe,”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But some are 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Better than others</a:t>
            </a:r>
          </a:p>
        </p:txBody>
      </p:sp>
    </p:spTree>
    <p:extLst>
      <p:ext uri="{BB962C8B-B14F-4D97-AF65-F5344CB8AC3E}">
        <p14:creationId xmlns:p14="http://schemas.microsoft.com/office/powerpoint/2010/main" val="32853120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156050-ED12-EC42-A442-5942CBFF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534646C2-730E-0048-84D5-039F1D4DD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1478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Weather (2)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9380DB-635E-DA4E-8859-2285FCAB87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726548"/>
            <a:ext cx="8229600" cy="462980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Heat - dehydration is a risk</a:t>
            </a:r>
          </a:p>
          <a:p>
            <a:pPr lvl="1"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There will be bottled water, but bring a water bottle (please) and use it</a:t>
            </a:r>
          </a:p>
          <a:p>
            <a:pPr lvl="1"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Over hydration (hypernatremia) is also a risk</a:t>
            </a:r>
          </a:p>
          <a:p>
            <a:pPr lvl="1"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“Clear and copious” means too much water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Cold – onset of hypothermia is the brain making bad decisions </a:t>
            </a:r>
          </a:p>
          <a:p>
            <a:pPr lvl="1"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You can become hypothermic in warm weather. Don’t wait for shivering to start!</a:t>
            </a:r>
          </a:p>
        </p:txBody>
      </p:sp>
    </p:spTree>
    <p:extLst>
      <p:ext uri="{BB962C8B-B14F-4D97-AF65-F5344CB8AC3E}">
        <p14:creationId xmlns:p14="http://schemas.microsoft.com/office/powerpoint/2010/main" val="548121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7DF644-CCE5-754C-982D-FE74498C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2019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F702B51A-6371-5D49-9119-46999B413B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8365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Generator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DF298BB-D6A6-C64F-919D-A515FA754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Primary danger is during refueling</a:t>
            </a:r>
          </a:p>
          <a:p>
            <a:pPr lvl="1"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Shut down generator before refueling</a:t>
            </a:r>
          </a:p>
          <a:p>
            <a:pPr lvl="1"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Extinguisher near each generator (</a:t>
            </a:r>
            <a:r>
              <a:rPr lang="en-US" sz="2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Verify</a:t>
            </a:r>
            <a:r>
              <a:rPr lang="en-US" sz="2800" dirty="0">
                <a:latin typeface="Arial Rounded MT Bold" panose="020F0704030504030204" pitchFamily="34" charset="77"/>
              </a:rPr>
              <a:t>)</a:t>
            </a:r>
          </a:p>
          <a:p>
            <a:pPr eaLnBrk="1" hangingPunct="1"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Secondary danger is electrocution</a:t>
            </a:r>
          </a:p>
          <a:p>
            <a:pPr lvl="1"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Remember, it is 120VAC</a:t>
            </a:r>
          </a:p>
          <a:p>
            <a:pPr lvl="1" eaLnBrk="1" hangingPunct="1"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Exercise care plugging and unplugging cords, especially if wet</a:t>
            </a:r>
          </a:p>
        </p:txBody>
      </p:sp>
    </p:spTree>
    <p:extLst>
      <p:ext uri="{BB962C8B-B14F-4D97-AF65-F5344CB8AC3E}">
        <p14:creationId xmlns:p14="http://schemas.microsoft.com/office/powerpoint/2010/main" val="121377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5C882D-14A4-FB4B-B7BA-ECCCBCF70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5B8E6B1-A87A-1144-A313-B7DD25171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8389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Slips &amp; Trips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9509211-288B-304D-ADBC-C68328645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822684"/>
            <a:ext cx="8305800" cy="44196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Cables, extension cords, guy wires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Cables (antennas, power,….)</a:t>
            </a:r>
          </a:p>
          <a:p>
            <a:pPr lvl="1"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Taped down (indoors), pegged down</a:t>
            </a:r>
          </a:p>
          <a:p>
            <a:pPr lvl="1" eaLnBrk="1" hangingPunct="1"/>
            <a:r>
              <a:rPr lang="en-US" altLang="en-US" sz="2800" dirty="0">
                <a:latin typeface="Arial Rounded MT Bold" panose="020F0704030504030204" pitchFamily="34" charset="77"/>
              </a:rPr>
              <a:t>Marked with colored flagging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Tent pegs</a:t>
            </a:r>
          </a:p>
          <a:p>
            <a:pPr lvl="1"/>
            <a:r>
              <a:rPr lang="en-US" altLang="en-US" sz="2800" dirty="0">
                <a:latin typeface="Arial Rounded MT Bold" panose="020F0704030504030204" pitchFamily="34" charset="77"/>
              </a:rPr>
              <a:t>Marked with colored flagging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Be careful entering and leaving the clubhouse </a:t>
            </a:r>
            <a:r>
              <a:rPr lang="mr-IN" altLang="en-US" sz="3200" dirty="0">
                <a:latin typeface="Arial Rounded MT Bold" panose="020F0704030504030204" pitchFamily="34" charset="77"/>
              </a:rPr>
              <a:t>–</a:t>
            </a:r>
            <a:r>
              <a:rPr lang="en-US" altLang="en-US" sz="3200" dirty="0">
                <a:latin typeface="Arial Rounded MT Bold" panose="020F0704030504030204" pitchFamily="34" charset="77"/>
              </a:rPr>
              <a:t> some steps are odd</a:t>
            </a:r>
          </a:p>
        </p:txBody>
      </p:sp>
    </p:spTree>
    <p:extLst>
      <p:ext uri="{BB962C8B-B14F-4D97-AF65-F5344CB8AC3E}">
        <p14:creationId xmlns:p14="http://schemas.microsoft.com/office/powerpoint/2010/main" val="294176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-1" b="9164"/>
          <a:stretch/>
        </p:blipFill>
        <p:spPr>
          <a:xfrm>
            <a:off x="710354" y="1783183"/>
            <a:ext cx="7823930" cy="4553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665" y="653391"/>
            <a:ext cx="6508377" cy="1143000"/>
          </a:xfrm>
        </p:spPr>
        <p:txBody>
          <a:bodyPr anchor="t" anchorCtr="0">
            <a:normAutofit/>
          </a:bodyPr>
          <a:lstStyle/>
          <a:p>
            <a:r>
              <a:rPr lang="en-US" sz="5400" dirty="0">
                <a:ln>
                  <a:solidFill>
                    <a:schemeClr val="accent1"/>
                  </a:solidFill>
                </a:ln>
                <a:latin typeface="Arial Rounded MT Bold" panose="020F0704030504030204" pitchFamily="34" charset="77"/>
              </a:rPr>
              <a:t>Weather</a:t>
            </a:r>
          </a:p>
        </p:txBody>
      </p:sp>
      <p:sp>
        <p:nvSpPr>
          <p:cNvPr id="12" name="Sunny and hot…"/>
          <p:cNvSpPr txBox="1"/>
          <p:nvPr/>
        </p:nvSpPr>
        <p:spPr>
          <a:xfrm>
            <a:off x="793588" y="2110466"/>
            <a:ext cx="7657462" cy="3912354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 marL="344488" indent="-344488" defTabSz="9144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Friday: Showers before 9:00 AM</a:t>
            </a:r>
          </a:p>
          <a:p>
            <a:pPr marL="344488" indent="-344488" defTabSz="9144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Weekend: Sunny, wind gusts, 55</a:t>
            </a:r>
            <a:r>
              <a:rPr lang="en-US" sz="3600" baseline="300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o</a:t>
            </a:r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 – 80</a:t>
            </a:r>
            <a:r>
              <a:rPr lang="en-US" sz="3600" baseline="300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o</a:t>
            </a:r>
          </a:p>
          <a:p>
            <a:pPr marL="344488" indent="-344488" defTabSz="9144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Cool nights – bring a jacket</a:t>
            </a:r>
          </a:p>
          <a:p>
            <a:pPr marL="344488" indent="-344488" defTabSz="9144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sz="36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Hydrate!</a:t>
            </a:r>
          </a:p>
          <a:p>
            <a:pPr marL="344488" indent="-344488" defTabSz="914400"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sz="3600" dirty="0">
                <a:ln>
                  <a:solidFill>
                    <a:srgbClr val="C00000"/>
                  </a:solidFill>
                </a:ln>
                <a:solidFill>
                  <a:srgbClr val="7B0C00"/>
                </a:solidFill>
                <a:latin typeface="Arial Rounded MT Bold" panose="020F0704030504030204" pitchFamily="34" charset="77"/>
              </a:rPr>
              <a:t>Don’t forget sunscreen! </a:t>
            </a:r>
          </a:p>
        </p:txBody>
      </p:sp>
    </p:spTree>
    <p:extLst>
      <p:ext uri="{BB962C8B-B14F-4D97-AF65-F5344CB8AC3E}">
        <p14:creationId xmlns:p14="http://schemas.microsoft.com/office/powerpoint/2010/main" val="11167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bldLvl="5" animBg="1" advAuto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0B93EE-B413-6248-8CCE-A95394DA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2018</a:t>
            </a:r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24CD5D4-291F-CA4E-A787-8FD06267A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4865" y="136524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Guy Wires:</a:t>
            </a:r>
            <a:br>
              <a:rPr lang="en-US" sz="5400" b="1" dirty="0">
                <a:latin typeface="Arial Rounded MT Bold" panose="020F0704030504030204" pitchFamily="34" charset="77"/>
              </a:rPr>
            </a:br>
            <a:r>
              <a:rPr lang="en-US" sz="5400" b="1" dirty="0">
                <a:latin typeface="Arial Rounded MT Bold" panose="020F0704030504030204" pitchFamily="34" charset="77"/>
              </a:rPr>
              <a:t>Antennas &amp; Tent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02EE588-868B-B44A-9189-551BEC1DD3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191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Arial Rounded MT Bold" panose="020F0704030504030204" pitchFamily="34" charset="77"/>
              </a:rPr>
              <a:t>Be watchful around masts and poles</a:t>
            </a:r>
          </a:p>
          <a:p>
            <a:pPr eaLnBrk="1" hangingPunct="1">
              <a:defRPr/>
            </a:pPr>
            <a:r>
              <a:rPr lang="en-US" sz="3600" dirty="0">
                <a:latin typeface="Arial Rounded MT Bold" panose="020F0704030504030204" pitchFamily="34" charset="77"/>
              </a:rPr>
              <a:t>Avoid tent corners</a:t>
            </a:r>
          </a:p>
          <a:p>
            <a:pPr eaLnBrk="1" hangingPunct="1">
              <a:defRPr/>
            </a:pPr>
            <a:r>
              <a:rPr lang="en-US" sz="3600" dirty="0">
                <a:latin typeface="Arial Rounded MT Bold" panose="020F0704030504030204" pitchFamily="34" charset="77"/>
              </a:rPr>
              <a:t>Don't run </a:t>
            </a:r>
          </a:p>
          <a:p>
            <a:pPr eaLnBrk="1" hangingPunct="1">
              <a:defRPr/>
            </a:pPr>
            <a:r>
              <a:rPr lang="en-US" sz="3600" dirty="0">
                <a:latin typeface="Arial Rounded MT Bold" panose="020F0704030504030204" pitchFamily="34" charset="77"/>
              </a:rPr>
              <a:t>Guy wires marked with colored flagging</a:t>
            </a:r>
          </a:p>
          <a:p>
            <a:pPr eaLnBrk="1" hangingPunct="1">
              <a:defRPr/>
            </a:pPr>
            <a:r>
              <a:rPr lang="en-US" sz="3600" dirty="0">
                <a:latin typeface="Arial Rounded MT Bold" panose="020F0704030504030204" pitchFamily="34" charset="77"/>
              </a:rPr>
              <a:t>Danger areas flagged off</a:t>
            </a:r>
          </a:p>
          <a:p>
            <a:pPr eaLnBrk="1" hangingPunct="1">
              <a:buFontTx/>
              <a:buNone/>
              <a:defRPr/>
            </a:pPr>
            <a:endParaRPr lang="en-US" sz="36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28850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F92185-92CC-F044-8E78-FDEDD6A30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32CA9BA6-8D0F-0646-B36C-D280415B8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1075" y="336226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latin typeface="Arial Rounded MT Bold" panose="020F0704030504030204" pitchFamily="34" charset="77"/>
              </a:rPr>
              <a:t>Risk: Overhead Wires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AFC62E7-C450-2F41-80B0-03C05EDE98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843"/>
            <a:ext cx="8229600" cy="39624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There are several around the grounds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Be careful during antenna setup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3200" dirty="0">
                <a:latin typeface="Arial Rounded MT Bold" panose="020F0704030504030204" pitchFamily="34" charset="77"/>
              </a:rPr>
              <a:t>Note where the wires are, especially if you have a tall antenna on your vehicle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Lower your antenna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sz="2800" dirty="0">
                <a:latin typeface="Arial Rounded MT Bold" panose="020F0704030504030204" pitchFamily="34" charset="77"/>
              </a:rPr>
              <a:t>Find another route</a:t>
            </a:r>
          </a:p>
          <a:p>
            <a:pPr eaLnBrk="1" hangingPunct="1">
              <a:defRPr/>
            </a:pPr>
            <a:endParaRPr lang="en-US" sz="32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1207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8CCAF9-B3EF-7D47-AF73-A97D5190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D3499C5-3067-0C43-B32E-8D93DEFE7A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341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Risk: Antennas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62B2F96-DA31-5C46-B2A3-24E375E1C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30937"/>
            <a:ext cx="8229600" cy="46482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altLang="en-US" sz="3200" dirty="0">
                <a:latin typeface="Arial Rounded MT Bold" panose="020F0704030504030204" pitchFamily="34" charset="77"/>
              </a:rPr>
              <a:t>Line launchers: slingshots, arrows, and pneumatic </a:t>
            </a:r>
            <a:r>
              <a:rPr lang="ja-JP" altLang="en-US" sz="3200">
                <a:latin typeface="Arial Rounded MT Bold" panose="020F0704030504030204" pitchFamily="34" charset="77"/>
              </a:rPr>
              <a:t>“</a:t>
            </a:r>
            <a:r>
              <a:rPr lang="en-US" altLang="ja-JP" sz="3200" dirty="0">
                <a:latin typeface="Arial Rounded MT Bold" panose="020F0704030504030204" pitchFamily="34" charset="77"/>
              </a:rPr>
              <a:t>potato</a:t>
            </a:r>
            <a:r>
              <a:rPr lang="ja-JP" altLang="en-US" sz="3200">
                <a:latin typeface="Arial Rounded MT Bold" panose="020F0704030504030204" pitchFamily="34" charset="77"/>
              </a:rPr>
              <a:t>”</a:t>
            </a:r>
            <a:r>
              <a:rPr lang="en-US" altLang="ja-JP" sz="3200" dirty="0">
                <a:latin typeface="Arial Rounded MT Bold" panose="020F0704030504030204" pitchFamily="34" charset="77"/>
              </a:rPr>
              <a:t> guns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Clear area down-range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Be sure you have a safety observer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Wear safety glasses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3200" dirty="0">
                <a:latin typeface="Arial Rounded MT Bold" panose="020F0704030504030204" pitchFamily="34" charset="77"/>
              </a:rPr>
              <a:t>Ropes and wires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Avoid fish lines, small cordage, ropes unless you are handling them </a:t>
            </a:r>
          </a:p>
          <a:p>
            <a:pPr lvl="1" eaLnBrk="1" hangingPunct="1">
              <a:spcBef>
                <a:spcPts val="1200"/>
              </a:spcBef>
            </a:pPr>
            <a:r>
              <a:rPr lang="en-US" altLang="en-US" sz="2800" dirty="0">
                <a:latin typeface="Arial Rounded MT Bold" panose="020F0704030504030204" pitchFamily="34" charset="77"/>
              </a:rPr>
              <a:t>Look overhead, not just in front of you</a:t>
            </a:r>
          </a:p>
        </p:txBody>
      </p:sp>
    </p:spTree>
    <p:extLst>
      <p:ext uri="{BB962C8B-B14F-4D97-AF65-F5344CB8AC3E}">
        <p14:creationId xmlns:p14="http://schemas.microsoft.com/office/powerpoint/2010/main" val="59559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3A5281-DF69-A548-826E-C08892F0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  <a:endParaRPr 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4DEEA99D-2400-0E4B-B878-8C428CE1A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884" y="327818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en-US" altLang="en-US" sz="5400" b="1" dirty="0">
                <a:latin typeface="Arial Rounded MT Bold" panose="020F0704030504030204" pitchFamily="34" charset="77"/>
              </a:rPr>
              <a:t>Don</a:t>
            </a:r>
            <a:r>
              <a:rPr lang="ja-JP" altLang="en-US" sz="5400" b="1">
                <a:latin typeface="Arial Rounded MT Bold" panose="020F0704030504030204" pitchFamily="34" charset="77"/>
              </a:rPr>
              <a:t>’</a:t>
            </a:r>
            <a:r>
              <a:rPr lang="en-US" altLang="ja-JP" sz="5400" b="1" dirty="0">
                <a:latin typeface="Arial Rounded MT Bold" panose="020F0704030504030204" pitchFamily="34" charset="77"/>
              </a:rPr>
              <a:t>t Be Deterred!</a:t>
            </a:r>
            <a:endParaRPr lang="en-US" altLang="en-US" sz="5400" b="1" dirty="0">
              <a:latin typeface="Arial Rounded MT Bold" panose="020F0704030504030204" pitchFamily="34" charset="77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8ECA1EAD-189C-6B4C-83EC-8D1C34D66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1207" y="1870472"/>
            <a:ext cx="8201585" cy="435133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With all these dangers lurking, don</a:t>
            </a:r>
            <a:r>
              <a:rPr lang="ja-JP" altLang="en-US" sz="3200">
                <a:latin typeface="Arial Rounded MT Bold" panose="020F0704030504030204" pitchFamily="34" charset="77"/>
              </a:rPr>
              <a:t>’</a:t>
            </a:r>
            <a:r>
              <a:rPr lang="en-US" altLang="ja-JP" sz="3200" dirty="0">
                <a:latin typeface="Arial Rounded MT Bold" panose="020F0704030504030204" pitchFamily="34" charset="77"/>
              </a:rPr>
              <a:t>t be discouraged from participating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All these </a:t>
            </a:r>
            <a:r>
              <a:rPr lang="en-US" altLang="en-US" sz="3200" i="1" dirty="0">
                <a:latin typeface="Arial Rounded MT Bold" panose="020F0704030504030204" pitchFamily="34" charset="77"/>
              </a:rPr>
              <a:t>potential</a:t>
            </a:r>
            <a:r>
              <a:rPr lang="en-US" altLang="en-US" sz="3200" dirty="0">
                <a:latin typeface="Arial Rounded MT Bold" panose="020F0704030504030204" pitchFamily="34" charset="77"/>
              </a:rPr>
              <a:t> dangers can be managed if we are aware of them</a:t>
            </a:r>
          </a:p>
          <a:p>
            <a:pPr eaLnBrk="1" hangingPunct="1"/>
            <a:r>
              <a:rPr lang="en-US" altLang="en-US" sz="3200" dirty="0">
                <a:latin typeface="Arial Rounded MT Bold" panose="020F0704030504030204" pitchFamily="34" charset="77"/>
              </a:rPr>
              <a:t>Keys:</a:t>
            </a:r>
          </a:p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3300"/>
                </a:solidFill>
                <a:latin typeface="Arial Rounded MT Bold" panose="020F0704030504030204" pitchFamily="34" charset="77"/>
              </a:rPr>
              <a:t>Common Sense (is rare)</a:t>
            </a:r>
          </a:p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3300"/>
                </a:solidFill>
                <a:latin typeface="Arial Rounded MT Bold" panose="020F0704030504030204" pitchFamily="34" charset="77"/>
              </a:rPr>
              <a:t>Patience (is a virtue)</a:t>
            </a:r>
          </a:p>
        </p:txBody>
      </p:sp>
    </p:spTree>
    <p:extLst>
      <p:ext uri="{BB962C8B-B14F-4D97-AF65-F5344CB8AC3E}">
        <p14:creationId xmlns:p14="http://schemas.microsoft.com/office/powerpoint/2010/main" val="29323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C2F8-4691-AA46-AC5F-D7CFCE5B3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0" y="229812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>
                <a:latin typeface="Arial Rounded MT Bold" panose="020F0704030504030204" pitchFamily="34" charset="77"/>
              </a:rPr>
              <a:t>Potential Responders</a:t>
            </a:r>
            <a:br>
              <a:rPr lang="en-US" sz="4000" b="1" dirty="0">
                <a:latin typeface="Arial Rounded MT Bold" panose="020F0704030504030204" pitchFamily="34" charset="77"/>
              </a:rPr>
            </a:br>
            <a:r>
              <a:rPr lang="en-US" sz="4000" b="1" dirty="0">
                <a:latin typeface="Arial Rounded MT Bold" panose="020F0704030504030204" pitchFamily="34" charset="77"/>
              </a:rPr>
              <a:t>(will have an on-site brief)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CED0E99-0983-3746-85EA-E91FCA74CF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89237"/>
              </p:ext>
            </p:extLst>
          </p:nvPr>
        </p:nvGraphicFramePr>
        <p:xfrm>
          <a:off x="419099" y="1824318"/>
          <a:ext cx="8482854" cy="3718672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974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1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Name</a:t>
                      </a:r>
                    </a:p>
                  </a:txBody>
                  <a:tcPr marT="45727" marB="4572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Call</a:t>
                      </a:r>
                    </a:p>
                  </a:txBody>
                  <a:tcPr marT="45727" marB="4572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Current AED/CPR</a:t>
                      </a:r>
                    </a:p>
                  </a:txBody>
                  <a:tcPr marT="45727" marB="45727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Current First</a:t>
                      </a:r>
                      <a:r>
                        <a:rPr lang="en-US" sz="2000" baseline="0" dirty="0">
                          <a:latin typeface="Arial Rounded MT Bold" panose="020F0704030504030204" pitchFamily="34" charset="77"/>
                        </a:rPr>
                        <a:t> Aid Level</a:t>
                      </a:r>
                      <a:endParaRPr lang="en-US" sz="2000" dirty="0">
                        <a:latin typeface="Arial Rounded MT Bold" panose="020F0704030504030204" pitchFamily="34" charset="77"/>
                      </a:endParaRPr>
                    </a:p>
                  </a:txBody>
                  <a:tcPr marT="45727" marB="45727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Dale Chayes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KB1ZKD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X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Wilderness</a:t>
                      </a:r>
                      <a:r>
                        <a:rPr lang="en-US" sz="2000" baseline="0" dirty="0">
                          <a:latin typeface="Arial Rounded MT Bold" panose="020F0704030504030204" pitchFamily="34" charset="77"/>
                        </a:rPr>
                        <a:t> </a:t>
                      </a:r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First Aid,</a:t>
                      </a:r>
                      <a:r>
                        <a:rPr lang="en-US" sz="2000" baseline="0" dirty="0">
                          <a:latin typeface="Arial Rounded MT Bold" panose="020F0704030504030204" pitchFamily="34" charset="77"/>
                        </a:rPr>
                        <a:t> NOLS</a:t>
                      </a:r>
                      <a:endParaRPr lang="en-US" sz="2000" dirty="0">
                        <a:latin typeface="Arial Rounded MT Bold" panose="020F0704030504030204" pitchFamily="34" charset="77"/>
                      </a:endParaRP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Alan Hicks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KD1D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X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BLS, Red Cross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Colin </a:t>
                      </a:r>
                      <a:r>
                        <a:rPr lang="en-US" sz="2000" dirty="0" err="1">
                          <a:latin typeface="Arial Rounded MT Bold" panose="020F0704030504030204" pitchFamily="34" charset="77"/>
                        </a:rPr>
                        <a:t>Brench</a:t>
                      </a:r>
                      <a:endParaRPr lang="en-US" sz="2000" dirty="0">
                        <a:latin typeface="Arial Rounded MT Bold" panose="020F0704030504030204" pitchFamily="34" charset="77"/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W1DJR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X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 Rounded MT Bold" panose="020F0704030504030204" pitchFamily="34" charset="77"/>
                        </a:rPr>
                        <a:t>Red Cross</a:t>
                      </a:r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8DE67-5B5D-2540-B951-00392107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9387069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78AA-38CA-5C4A-8FE5-4B1A9E2C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87" y="419100"/>
            <a:ext cx="8229600" cy="1143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dirty="0">
                <a:latin typeface="Arial Rounded MT Bold" panose="020F0704030504030204" pitchFamily="34" charset="77"/>
              </a:rPr>
              <a:t>Emergency Gear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86725-8AA8-2549-8A03-26DF67DDB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77" y="1830388"/>
            <a:ext cx="8229600" cy="45259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/>
          <a:p>
            <a:r>
              <a:rPr lang="en-US" altLang="en-US" sz="3600" dirty="0">
                <a:latin typeface="Arial Rounded MT Bold" panose="020F0704030504030204" pitchFamily="34" charset="77"/>
              </a:rPr>
              <a:t>Wired phone in the bar </a:t>
            </a:r>
          </a:p>
          <a:p>
            <a:r>
              <a:rPr lang="en-US" altLang="en-US" sz="3600" dirty="0">
                <a:latin typeface="Arial Rounded MT Bold" panose="020F0704030504030204" pitchFamily="34" charset="77"/>
              </a:rPr>
              <a:t>Life Rings around the pond</a:t>
            </a:r>
          </a:p>
          <a:p>
            <a:r>
              <a:rPr lang="en-US" altLang="en-US" sz="3600" dirty="0">
                <a:latin typeface="Arial Rounded MT Bold" panose="020F0704030504030204" pitchFamily="34" charset="77"/>
              </a:rPr>
              <a:t>AED in the clubhouse (bar area)</a:t>
            </a:r>
          </a:p>
          <a:p>
            <a:r>
              <a:rPr lang="en-US" altLang="en-US" sz="3600" dirty="0">
                <a:latin typeface="Arial Rounded MT Bold" panose="020F0704030504030204" pitchFamily="34" charset="77"/>
              </a:rPr>
              <a:t>Trauma kits</a:t>
            </a:r>
          </a:p>
          <a:p>
            <a:pPr lvl="1"/>
            <a:r>
              <a:rPr lang="en-US" altLang="en-US" sz="3200" dirty="0">
                <a:latin typeface="Arial Rounded MT Bold" panose="020F0704030504030204" pitchFamily="34" charset="77"/>
              </a:rPr>
              <a:t>On me (Dale)</a:t>
            </a:r>
          </a:p>
          <a:p>
            <a:pPr lvl="1"/>
            <a:r>
              <a:rPr lang="en-US" altLang="en-US" sz="3200" dirty="0">
                <a:latin typeface="Arial Rounded MT Bold" panose="020F0704030504030204" pitchFamily="34" charset="77"/>
              </a:rPr>
              <a:t>Tan bag under the back seat of my van</a:t>
            </a:r>
          </a:p>
          <a:p>
            <a:pPr lvl="1"/>
            <a:r>
              <a:rPr lang="en-US" altLang="en-US" sz="3200" dirty="0">
                <a:latin typeface="Arial Rounded MT Bold" panose="020F0704030504030204" pitchFamily="34" charset="77"/>
              </a:rPr>
              <a:t>Above the driver’s visor in my van</a:t>
            </a:r>
          </a:p>
          <a:p>
            <a:r>
              <a:rPr lang="en-US" altLang="en-US" sz="3600" dirty="0">
                <a:latin typeface="Arial Rounded MT Bold" panose="020F0704030504030204" pitchFamily="34" charset="77"/>
              </a:rPr>
              <a:t>Boo-boo kit (on you)</a:t>
            </a:r>
          </a:p>
          <a:p>
            <a:endParaRPr lang="en-US" alt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E8376-B07A-7846-B5D1-C7483EC2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771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2908CA-4EB6-CE45-B928-4CAAC4CBC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US"/>
              <a:t>PART Field Day </a:t>
            </a:r>
            <a:r>
              <a:rPr lang="is-IS"/>
              <a:t>2018</a:t>
            </a:r>
            <a:endParaRPr 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94AEAB0-9759-6942-AE0D-F834646F2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40" y="365126"/>
            <a:ext cx="7886700" cy="1325563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5400" b="1" dirty="0">
                <a:latin typeface="Arial Rounded MT Bold" panose="020F0704030504030204" pitchFamily="34" charset="77"/>
              </a:rPr>
              <a:t>Your Safety Team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D1245A3B-B005-9541-8FF9-B1D0319D9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2141536"/>
            <a:ext cx="7886700" cy="435133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pPr marL="292100" indent="-292100" eaLnBrk="1" hangingPunct="1"/>
            <a:r>
              <a:rPr lang="en-US" altLang="en-US" sz="4400" dirty="0">
                <a:latin typeface="Arial Rounded MT Bold" panose="020F0704030504030204" pitchFamily="34" charset="77"/>
              </a:rPr>
              <a:t>Dale </a:t>
            </a:r>
            <a:r>
              <a:rPr lang="en-US" altLang="en-US" sz="4400" dirty="0" err="1">
                <a:latin typeface="Arial Rounded MT Bold" panose="020F0704030504030204" pitchFamily="34" charset="77"/>
              </a:rPr>
              <a:t>Chayes</a:t>
            </a:r>
            <a:r>
              <a:rPr lang="en-US" altLang="en-US" sz="4400" dirty="0">
                <a:latin typeface="Arial Rounded MT Bold" panose="020F0704030504030204" pitchFamily="34" charset="77"/>
              </a:rPr>
              <a:t> </a:t>
            </a:r>
            <a:r>
              <a:rPr lang="mr-IN" altLang="en-US" sz="4400" dirty="0">
                <a:latin typeface="Arial Rounded MT Bold" panose="020F0704030504030204" pitchFamily="34" charset="77"/>
              </a:rPr>
              <a:t>–</a:t>
            </a:r>
            <a:r>
              <a:rPr lang="en-US" altLang="en-US" sz="4400" dirty="0">
                <a:latin typeface="Arial Rounded MT Bold" panose="020F0704030504030204" pitchFamily="34" charset="77"/>
              </a:rPr>
              <a:t> KB1ZKD</a:t>
            </a:r>
          </a:p>
          <a:p>
            <a:pPr marL="292100" indent="-292100" eaLnBrk="1" hangingPunct="1"/>
            <a:r>
              <a:rPr lang="en-US" altLang="en-US" sz="4400" dirty="0">
                <a:latin typeface="Arial Rounded MT Bold" panose="020F0704030504030204" pitchFamily="34" charset="77"/>
              </a:rPr>
              <a:t>Alan Hicks </a:t>
            </a:r>
            <a:r>
              <a:rPr lang="mr-IN" altLang="en-US" sz="4400" dirty="0">
                <a:latin typeface="Arial Rounded MT Bold" panose="020F0704030504030204" pitchFamily="34" charset="77"/>
              </a:rPr>
              <a:t>–</a:t>
            </a:r>
            <a:r>
              <a:rPr lang="en-US" altLang="en-US" sz="4400" dirty="0">
                <a:latin typeface="Arial Rounded MT Bold" panose="020F0704030504030204" pitchFamily="34" charset="77"/>
              </a:rPr>
              <a:t> KD1D</a:t>
            </a:r>
          </a:p>
          <a:p>
            <a:pPr marL="292100" indent="-292100" eaLnBrk="1" hangingPunct="1"/>
            <a:r>
              <a:rPr lang="en-US" altLang="en-US" sz="4400" dirty="0">
                <a:latin typeface="Arial Rounded MT Bold" panose="020F0704030504030204" pitchFamily="34" charset="77"/>
              </a:rPr>
              <a:t>Colin </a:t>
            </a:r>
            <a:r>
              <a:rPr lang="en-US" altLang="en-US" sz="4400" dirty="0" err="1">
                <a:latin typeface="Arial Rounded MT Bold" panose="020F0704030504030204" pitchFamily="34" charset="77"/>
              </a:rPr>
              <a:t>Brench</a:t>
            </a:r>
            <a:r>
              <a:rPr lang="en-US" altLang="en-US" sz="4400" dirty="0">
                <a:latin typeface="Arial Rounded MT Bold" panose="020F0704030504030204" pitchFamily="34" charset="77"/>
              </a:rPr>
              <a:t> </a:t>
            </a:r>
            <a:r>
              <a:rPr lang="mr-IN" altLang="en-US" sz="4400" dirty="0">
                <a:latin typeface="Arial Rounded MT Bold" panose="020F0704030504030204" pitchFamily="34" charset="77"/>
              </a:rPr>
              <a:t>–</a:t>
            </a:r>
            <a:r>
              <a:rPr lang="en-US" altLang="en-US" sz="4400" dirty="0">
                <a:latin typeface="Arial Rounded MT Bold" panose="020F0704030504030204" pitchFamily="34" charset="77"/>
              </a:rPr>
              <a:t> W1DJR</a:t>
            </a:r>
          </a:p>
        </p:txBody>
      </p:sp>
    </p:spTree>
    <p:extLst>
      <p:ext uri="{BB962C8B-B14F-4D97-AF65-F5344CB8AC3E}">
        <p14:creationId xmlns:p14="http://schemas.microsoft.com/office/powerpoint/2010/main" val="1524277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8356E-8865-E54B-A81C-6946655B7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532"/>
            <a:ext cx="9144000" cy="7227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F95CD-C56F-4044-98E0-13582C8B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8616"/>
            <a:ext cx="23749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16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23831</TotalTime>
  <Words>3716</Words>
  <Application>Microsoft Macintosh PowerPoint</Application>
  <PresentationFormat>On-screen Show (4:3)</PresentationFormat>
  <Paragraphs>713</Paragraphs>
  <Slides>97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Arial</vt:lpstr>
      <vt:lpstr>Arial Black</vt:lpstr>
      <vt:lpstr>Arial Rounded MT Bold</vt:lpstr>
      <vt:lpstr>Calibri</vt:lpstr>
      <vt:lpstr>Calibri Light</vt:lpstr>
      <vt:lpstr>Wingdings</vt:lpstr>
      <vt:lpstr>Wingdings 2</vt:lpstr>
      <vt:lpstr>Office Theme</vt:lpstr>
      <vt:lpstr>PowerPoint Presentation</vt:lpstr>
      <vt:lpstr>PowerPoint Presentation</vt:lpstr>
      <vt:lpstr>Field Day 2019</vt:lpstr>
      <vt:lpstr>Concord Rod &amp; Gun Club 74 Strawberry Hill Rd, Concord</vt:lpstr>
      <vt:lpstr>Stations &amp; Leads</vt:lpstr>
      <vt:lpstr>Site Plan  Antenna locations are approximate</vt:lpstr>
      <vt:lpstr>Infrastructure Leads</vt:lpstr>
      <vt:lpstr>Schedule</vt:lpstr>
      <vt:lpstr>Weather</vt:lpstr>
      <vt:lpstr>Attendance Sheet</vt:lpstr>
      <vt:lpstr>Food!</vt:lpstr>
      <vt:lpstr>Field Day Operations</vt:lpstr>
      <vt:lpstr>Bonus Points</vt:lpstr>
      <vt:lpstr>Contacts and Logging</vt:lpstr>
      <vt:lpstr>Operator Signup</vt:lpstr>
      <vt:lpstr>Field Day Operations</vt:lpstr>
      <vt:lpstr>Propagation Forecast</vt:lpstr>
      <vt:lpstr>W1AW Field Day Bulletin</vt:lpstr>
      <vt:lpstr>Messages</vt:lpstr>
      <vt:lpstr>Generator Operations</vt:lpstr>
      <vt:lpstr>Generator Operations</vt:lpstr>
      <vt:lpstr>Antennae  Bob, W1IS</vt:lpstr>
      <vt:lpstr>Materials to Launch Antennae </vt:lpstr>
      <vt:lpstr>SSB, GOTA &amp; Digital</vt:lpstr>
      <vt:lpstr>CW &amp; VHF/10 Stations </vt:lpstr>
      <vt:lpstr>Guidelines for Set-Up</vt:lpstr>
      <vt:lpstr>Aiming the Beams      – West to Dallas</vt:lpstr>
      <vt:lpstr>Aiming the Beams      – West to Dallas</vt:lpstr>
      <vt:lpstr>Guidelines for Tear-Down</vt:lpstr>
      <vt:lpstr>PowerPoint Presentation</vt:lpstr>
      <vt:lpstr>Field Day Stations</vt:lpstr>
      <vt:lpstr>Information Packets</vt:lpstr>
      <vt:lpstr>Get On The Air</vt:lpstr>
      <vt:lpstr>Get On The Air (GOTA)</vt:lpstr>
      <vt:lpstr>GOTA Station Rules</vt:lpstr>
      <vt:lpstr>CW Station</vt:lpstr>
      <vt:lpstr>Field Day Preparation</vt:lpstr>
      <vt:lpstr>Field Day Preparation</vt:lpstr>
      <vt:lpstr>Elecraft K3</vt:lpstr>
      <vt:lpstr>K3 Controls for CW at FD</vt:lpstr>
      <vt:lpstr>12 – K3 Memory Keyer</vt:lpstr>
      <vt:lpstr>X</vt:lpstr>
      <vt:lpstr>Don’t Be Overwhelmed!</vt:lpstr>
      <vt:lpstr>RumLogNG Contest Logger  W1IS, K1IG</vt:lpstr>
      <vt:lpstr>Logging Window</vt:lpstr>
      <vt:lpstr>Good S&amp;P Contact</vt:lpstr>
      <vt:lpstr>“DUPE”</vt:lpstr>
      <vt:lpstr>Send Canned Messages Function Keys</vt:lpstr>
      <vt:lpstr>Hints</vt:lpstr>
      <vt:lpstr>In Case of Difficulty</vt:lpstr>
      <vt:lpstr>Phone Station</vt:lpstr>
      <vt:lpstr>Elecraft K3</vt:lpstr>
      <vt:lpstr>Keypad Control</vt:lpstr>
      <vt:lpstr>Panadapter - Receive</vt:lpstr>
      <vt:lpstr>Panadapter - Transmit</vt:lpstr>
      <vt:lpstr>K3 Diversity Reception</vt:lpstr>
      <vt:lpstr>Digital Station  Rich, AB1HD</vt:lpstr>
      <vt:lpstr>ICOM 7300 With FT8</vt:lpstr>
      <vt:lpstr>ICOM 7300 With FT8</vt:lpstr>
      <vt:lpstr>WSJT-X Using FT8</vt:lpstr>
      <vt:lpstr>VHF/10 Station  Allison, KB1GMX</vt:lpstr>
      <vt:lpstr>VHF/10M Station</vt:lpstr>
      <vt:lpstr>VHF/10M Antennas</vt:lpstr>
      <vt:lpstr>VHF Radio</vt:lpstr>
      <vt:lpstr>Tentec Eagle</vt:lpstr>
      <vt:lpstr>Tentec Eagle</vt:lpstr>
      <vt:lpstr>Tentec Eagle</vt:lpstr>
      <vt:lpstr>Tentec Eagle</vt:lpstr>
      <vt:lpstr>Operation</vt:lpstr>
      <vt:lpstr>Power</vt:lpstr>
      <vt:lpstr>Logging</vt:lpstr>
      <vt:lpstr>If All Else Fails</vt:lpstr>
      <vt:lpstr>Satellite Station</vt:lpstr>
      <vt:lpstr>Fox Hunts</vt:lpstr>
      <vt:lpstr>PowerPoint Presentation</vt:lpstr>
      <vt:lpstr>Safety Briefing</vt:lpstr>
      <vt:lpstr>What’s New?</vt:lpstr>
      <vt:lpstr>Checklist (1)</vt:lpstr>
      <vt:lpstr>Checklist (2)</vt:lpstr>
      <vt:lpstr>Checklist (3)</vt:lpstr>
      <vt:lpstr>Safety Risks</vt:lpstr>
      <vt:lpstr>Risk: Fire</vt:lpstr>
      <vt:lpstr>Risk: Critters (1)</vt:lpstr>
      <vt:lpstr>Risk: Critters (2)</vt:lpstr>
      <vt:lpstr>Risk: Weather</vt:lpstr>
      <vt:lpstr>PowerPoint Presentation</vt:lpstr>
      <vt:lpstr>Risk: Weather (2)</vt:lpstr>
      <vt:lpstr>Risk: Generator</vt:lpstr>
      <vt:lpstr>Risk: Slips &amp; Trips</vt:lpstr>
      <vt:lpstr>Guy Wires: Antennas &amp; Tent</vt:lpstr>
      <vt:lpstr>Risk: Overhead Wires</vt:lpstr>
      <vt:lpstr>Risk: Antennas</vt:lpstr>
      <vt:lpstr>Don’t Be Deterred!</vt:lpstr>
      <vt:lpstr>Potential Responders (will have an on-site brief)</vt:lpstr>
      <vt:lpstr>Emergency Gear</vt:lpstr>
      <vt:lpstr>Your Safety Team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Allison</dc:creator>
  <cp:lastModifiedBy>George Allison</cp:lastModifiedBy>
  <cp:revision>163</cp:revision>
  <cp:lastPrinted>2019-06-17T16:52:30Z</cp:lastPrinted>
  <dcterms:created xsi:type="dcterms:W3CDTF">2019-03-13T16:20:24Z</dcterms:created>
  <dcterms:modified xsi:type="dcterms:W3CDTF">2019-06-18T22:29:32Z</dcterms:modified>
</cp:coreProperties>
</file>