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1.xml" ContentType="application/vnd.openxmlformats-officedocument.drawingml.chart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1.png" ContentType="image/png"/>
  <Override PartName="/ppt/media/image2.png" ContentType="image/png"/>
  <Override PartName="/ppt/media/image9.jpeg" ContentType="image/jpeg"/>
  <Override PartName="/ppt/media/image3.png" ContentType="image/png"/>
  <Override PartName="/ppt/media/image4.png" ContentType="image/png"/>
  <Override PartName="/ppt/media/image7.png" ContentType="image/png"/>
  <Override PartName="/ppt/media/image5.jpeg" ContentType="image/jpeg"/>
  <Override PartName="/ppt/media/image8.jpeg" ContentType="image/jpeg"/>
  <Override PartName="/ppt/media/image6.png" ContentType="image/png"/>
  <Override PartName="/ppt/media/image10.jpeg" ContentType="image/jpeg"/>
  <Override PartName="/ppt/media/image11.jpeg" ContentType="image/jpeg"/>
  <Override PartName="/ppt/media/image12.png" ContentType="image/png"/>
  <Override PartName="/ppt/media/image13.png" ContentType="image/png"/>
  <Override PartName="/ppt/media/image14.png" ContentType="image/pn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/>
          <a:lstStyle/>
          <a:p>
            <a:pPr>
              <a:defRPr sz="1300" spc="-1">
                <a:latin typeface="Arial"/>
              </a:defRPr>
            </a:pPr>
            <a:r>
              <a:rPr sz="1300" spc="-1">
                <a:latin typeface="Arial"/>
              </a:rPr>
              <a:t>Impedance vs. Feed Point</a:t>
            </a:r>
          </a:p>
        </c:rich>
      </c:tx>
      <c:overlay val="0"/>
    </c:title>
    <c:autoTitleDeleted val="0"/>
    <c:plotArea>
      <c:scatterChart>
        <c:scatterStyle val="lineMarker"/>
        <c:varyColors val="0"/>
        <c:ser>
          <c:idx val="0"/>
          <c:order val="0"/>
          <c:tx>
            <c:strRef>
              <c:f>label 1</c:f>
              <c:strCache>
                <c:ptCount val="1"/>
                <c:pt idx="0">
                  <c:v>Column H</c:v>
                </c:pt>
              </c:strCache>
            </c:strRef>
          </c:tx>
          <c:spPr>
            <a:solidFill>
              <a:srgbClr val="004586"/>
            </a:solidFill>
            <a:ln w="28800">
              <a:solidFill>
                <a:srgbClr val="004586"/>
              </a:solidFill>
              <a:round/>
            </a:ln>
          </c:spPr>
          <c:marker>
            <c:symbol val="square"/>
            <c:size val="8"/>
            <c:spPr>
              <a:solidFill>
                <a:srgbClr val="004586"/>
              </a:solidFill>
            </c:spPr>
          </c:marker>
          <c:dLbls>
            <c:showLegendKey val="0"/>
            <c:showVal val="0"/>
            <c:showCatName val="0"/>
            <c:showSerName val="0"/>
            <c:showPercent val="0"/>
            <c:showLeaderLines val="0"/>
          </c:dLbls>
          <c:xVal>
            <c:numRef>
              <c:f>0</c:f>
              <c:numCache>
                <c:formatCode>General</c:formatCode>
                <c:ptCount val="8"/>
                <c:pt idx="0">
                  <c:v>0.5</c:v>
                </c:pt>
                <c:pt idx="1">
                  <c:v>0.45</c:v>
                </c:pt>
                <c:pt idx="2">
                  <c:v>0.4</c:v>
                </c:pt>
                <c:pt idx="3">
                  <c:v>0.35</c:v>
                </c:pt>
                <c:pt idx="4">
                  <c:v>0.3</c:v>
                </c:pt>
                <c:pt idx="5">
                  <c:v>0.25</c:v>
                </c:pt>
                <c:pt idx="6">
                  <c:v>0.2</c:v>
                </c:pt>
                <c:pt idx="7">
                  <c:v>0.15</c:v>
                </c:pt>
              </c:numCache>
            </c:numRef>
          </c:xVal>
          <c:yVal>
            <c:numRef>
              <c:f>1</c:f>
              <c:numCache>
                <c:formatCode>General</c:formatCode>
                <c:ptCount val="8"/>
                <c:pt idx="0">
                  <c:v>59.23</c:v>
                </c:pt>
                <c:pt idx="1">
                  <c:v>60.51</c:v>
                </c:pt>
                <c:pt idx="2">
                  <c:v>64.76</c:v>
                </c:pt>
                <c:pt idx="3">
                  <c:v>72.68</c:v>
                </c:pt>
                <c:pt idx="4">
                  <c:v>86.36</c:v>
                </c:pt>
                <c:pt idx="5">
                  <c:v>110</c:v>
                </c:pt>
                <c:pt idx="6">
                  <c:v>155.2</c:v>
                </c:pt>
                <c:pt idx="7">
                  <c:v>257</c:v>
                </c:pt>
              </c:numCache>
            </c:numRef>
          </c:yVal>
          <c:smooth val="0"/>
        </c:ser>
        <c:axId val="46655422"/>
        <c:axId val="54627881"/>
      </c:scatterChart>
      <c:valAx>
        <c:axId val="4665542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00" spc="-1">
                    <a:latin typeface="Arial"/>
                  </a:defRPr>
                </a:pPr>
                <a:r>
                  <a:rPr sz="900" spc="-1">
                    <a:latin typeface="Arial"/>
                  </a:rPr>
                  <a:t>Feed Point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p>
            <a:pPr>
              <a:defRPr sz="1000" spc="-1">
                <a:latin typeface="Arial"/>
              </a:defRPr>
            </a:pPr>
          </a:p>
        </c:txPr>
        <c:crossAx val="54627881"/>
        <c:crosses val="autoZero"/>
      </c:valAx>
      <c:valAx>
        <c:axId val="54627881"/>
        <c:scaling>
          <c:orientation val="minMax"/>
        </c:scaling>
        <c:delete val="0"/>
        <c:axPos val="l"/>
        <c:majorGridlines>
          <c:spPr>
            <a:ln>
              <a:solidFill>
                <a:srgbClr val="b3b3b3"/>
              </a:solidFill>
            </a:ln>
          </c:spPr>
        </c:majorGridlines>
        <c:title>
          <c:tx>
            <c:rich>
              <a:bodyPr rot="-5400000"/>
              <a:lstStyle/>
              <a:p>
                <a:pPr>
                  <a:defRPr sz="900" spc="-1">
                    <a:latin typeface="Arial"/>
                  </a:defRPr>
                </a:pPr>
                <a:r>
                  <a:rPr sz="900" spc="-1">
                    <a:latin typeface="Arial"/>
                  </a:rPr>
                  <a:t>Resistance in Ohms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p>
            <a:pPr>
              <a:defRPr sz="1000" spc="-1">
                <a:latin typeface="Arial"/>
              </a:defRPr>
            </a:pPr>
          </a:p>
        </c:txPr>
        <c:crossAx val="46655422"/>
        <c:crosses val="autoZero"/>
      </c:valAx>
      <c:spPr>
        <a:noFill/>
        <a:ln>
          <a:solidFill>
            <a:srgbClr val="b3b3b3"/>
          </a:solidFill>
        </a:ln>
      </c:spPr>
    </c:plotArea>
    <c:plotVisOnly val="1"/>
    <c:dispBlanksAs val="span"/>
  </c:chart>
  <c:spPr>
    <a:solidFill>
      <a:srgbClr val="ffffff"/>
    </a:solidFill>
    <a:ln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60000" y="4612320"/>
            <a:ext cx="936000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5920" y="4612320"/>
            <a:ext cx="456732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60000" y="4612320"/>
            <a:ext cx="456732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881000" y="1980000"/>
            <a:ext cx="6317640" cy="504000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881000" y="1980000"/>
            <a:ext cx="6317640" cy="50400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5040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5040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360000" y="301320"/>
            <a:ext cx="9360000" cy="444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360000" y="4612320"/>
            <a:ext cx="456732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5040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5040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155920" y="4612320"/>
            <a:ext cx="456732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360000" y="4612320"/>
            <a:ext cx="936000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360000" y="4612320"/>
            <a:ext cx="936000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155920" y="4612320"/>
            <a:ext cx="456732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360000" y="4612320"/>
            <a:ext cx="456732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9" name="" descr=""/>
          <p:cNvPicPr/>
          <p:nvPr/>
        </p:nvPicPr>
        <p:blipFill>
          <a:blip r:embed="rId2"/>
          <a:stretch/>
        </p:blipFill>
        <p:spPr>
          <a:xfrm>
            <a:off x="1881000" y="1980000"/>
            <a:ext cx="6317640" cy="5040000"/>
          </a:xfrm>
          <a:prstGeom prst="rect">
            <a:avLst/>
          </a:prstGeom>
          <a:ln>
            <a:noFill/>
          </a:ln>
        </p:spPr>
      </p:pic>
      <p:pic>
        <p:nvPicPr>
          <p:cNvPr id="80" name="" descr=""/>
          <p:cNvPicPr/>
          <p:nvPr/>
        </p:nvPicPr>
        <p:blipFill>
          <a:blip r:embed="rId3"/>
          <a:stretch/>
        </p:blipFill>
        <p:spPr>
          <a:xfrm>
            <a:off x="1881000" y="1980000"/>
            <a:ext cx="6317640" cy="50400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5040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5040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60000" y="301320"/>
            <a:ext cx="9360000" cy="444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60000" y="4612320"/>
            <a:ext cx="456732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5040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50400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5920" y="4612320"/>
            <a:ext cx="456732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60000" y="4612320"/>
            <a:ext cx="9360000" cy="240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BA2A211D-2B89-4AB0-8A7D-0EA96F0BEA37}" type="slidenum">
              <a:rPr lang="en-US" sz="1400" spc="-1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7200000"/>
            <a:ext cx="10080000" cy="360000"/>
          </a:xfrm>
          <a:prstGeom prst="rect">
            <a:avLst/>
          </a:prstGeom>
          <a:solidFill>
            <a:srgbClr val="b8860a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CustomShape 2"/>
          <p:cNvSpPr/>
          <p:nvPr/>
        </p:nvSpPr>
        <p:spPr>
          <a:xfrm>
            <a:off x="0" y="0"/>
            <a:ext cx="10080000" cy="1620000"/>
          </a:xfrm>
          <a:prstGeom prst="rect">
            <a:avLst/>
          </a:prstGeom>
          <a:solidFill>
            <a:srgbClr val="cd853f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PlaceHolder 3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r>
              <a:rPr b="1" lang="en-US" sz="3000" spc="-1">
                <a:latin typeface="Source Sans Pro Black"/>
              </a:rPr>
              <a:t>Click to edit the title text format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lang="en-US" sz="2800" spc="-1">
                <a:latin typeface="Source Sans Pro"/>
              </a:rPr>
              <a:t>Second Outline Level</a:t>
            </a:r>
            <a:endParaRPr/>
          </a:p>
          <a:p>
            <a:pPr lvl="2" marL="1296000" indent="-288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spc="-1">
                <a:latin typeface="Source Sans Pro"/>
              </a:rPr>
              <a:t>Third Outline Level</a:t>
            </a:r>
            <a:endParaRPr/>
          </a:p>
          <a:p>
            <a:pPr lvl="3" marL="1728000" indent="-216000"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lang="en-US" sz="2000" spc="-1">
                <a:latin typeface="Source Sans Pro"/>
              </a:rPr>
              <a:t>Fourth Outline Level</a:t>
            </a:r>
            <a:endParaRPr/>
          </a:p>
          <a:p>
            <a:pPr lvl="4" marL="2160000" indent="-216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000" spc="-1">
                <a:latin typeface="Source Sans Pro"/>
              </a:rPr>
              <a:t>Fifth Outline Level</a:t>
            </a:r>
            <a:endParaRPr/>
          </a:p>
          <a:p>
            <a:pPr lvl="5" marL="2592000" indent="-216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000" spc="-1">
                <a:latin typeface="Source Sans Pro"/>
              </a:rPr>
              <a:t>Sixth Outline Level</a:t>
            </a:r>
            <a:endParaRPr/>
          </a:p>
          <a:p>
            <a:pPr lvl="6" marL="3024000" indent="-216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000" spc="-1">
                <a:latin typeface="Source Sans Pro"/>
              </a:rPr>
              <a:t>Seventh Outline Level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dt"/>
          </p:nvPr>
        </p:nvSpPr>
        <p:spPr>
          <a:xfrm>
            <a:off x="360000" y="7200000"/>
            <a:ext cx="2880000" cy="360000"/>
          </a:xfrm>
          <a:prstGeom prst="rect">
            <a:avLst/>
          </a:prstGeom>
        </p:spPr>
        <p:txBody>
          <a:bodyPr lIns="0" rIns="0" tIns="0" bIns="0"/>
          <a:p>
            <a:r>
              <a:rPr b="1" lang="en-US" sz="1800" spc="-1">
                <a:latin typeface="Source Sans Pro Black"/>
              </a:rPr>
              <a:t>&lt;date/time&gt;</a:t>
            </a:r>
            <a:endParaRPr/>
          </a:p>
        </p:txBody>
      </p:sp>
      <p:sp>
        <p:nvSpPr>
          <p:cNvPr id="44" name="PlaceHolder 6"/>
          <p:cNvSpPr>
            <a:spLocks noGrp="1"/>
          </p:cNvSpPr>
          <p:nvPr>
            <p:ph type="ftr"/>
          </p:nvPr>
        </p:nvSpPr>
        <p:spPr>
          <a:xfrm>
            <a:off x="3420000" y="7200000"/>
            <a:ext cx="3240000" cy="3600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1" lang="en-US" sz="1800" spc="-1">
                <a:latin typeface="Source Sans Pro Black"/>
              </a:rPr>
              <a:t>&lt;footer&gt;</a:t>
            </a:r>
            <a:endParaRPr/>
          </a:p>
        </p:txBody>
      </p:sp>
      <p:sp>
        <p:nvSpPr>
          <p:cNvPr id="45" name="CustomShape 7"/>
          <p:cNvSpPr/>
          <p:nvPr/>
        </p:nvSpPr>
        <p:spPr>
          <a:xfrm>
            <a:off x="9270000" y="6894000"/>
            <a:ext cx="540000" cy="540000"/>
          </a:xfrm>
          <a:prstGeom prst="ellipse">
            <a:avLst/>
          </a:prstGeom>
          <a:solidFill>
            <a:srgbClr val="ff3333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PlaceHolder 8"/>
          <p:cNvSpPr>
            <a:spLocks noGrp="1"/>
          </p:cNvSpPr>
          <p:nvPr>
            <p:ph type="sldNum"/>
          </p:nvPr>
        </p:nvSpPr>
        <p:spPr>
          <a:xfrm>
            <a:off x="9180000" y="6804000"/>
            <a:ext cx="720000" cy="720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fld id="{5B5805D3-93FF-4549-9BE2-A752437D3F12}" type="slidenum">
              <a:rPr b="1" lang="en-US" sz="1800" spc="-1">
                <a:latin typeface="Source Sans Pro Black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4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slideLayout" Target="../slideLayouts/slideLayout1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en-US" sz="3000" spc="-1">
                <a:latin typeface="Source Sans Pro Black"/>
              </a:rPr>
              <a:t>A 2 Meter 2 Element Collinear Antenna</a:t>
            </a:r>
            <a:endParaRPr/>
          </a:p>
        </p:txBody>
      </p:sp>
      <p:pic>
        <p:nvPicPr>
          <p:cNvPr id="82" name="" descr=""/>
          <p:cNvPicPr/>
          <p:nvPr/>
        </p:nvPicPr>
        <p:blipFill>
          <a:blip r:embed="rId1"/>
          <a:stretch/>
        </p:blipFill>
        <p:spPr>
          <a:xfrm>
            <a:off x="5394960" y="1737360"/>
            <a:ext cx="3555000" cy="5330160"/>
          </a:xfrm>
          <a:prstGeom prst="rect">
            <a:avLst/>
          </a:prstGeom>
          <a:ln>
            <a:noFill/>
          </a:ln>
        </p:spPr>
      </p:pic>
      <p:sp>
        <p:nvSpPr>
          <p:cNvPr id="83" name="TextShape 2"/>
          <p:cNvSpPr txBox="1"/>
          <p:nvPr/>
        </p:nvSpPr>
        <p:spPr>
          <a:xfrm>
            <a:off x="731520" y="3484080"/>
            <a:ext cx="3749040" cy="1675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US" sz="2800" spc="-1">
                <a:latin typeface="Arial"/>
              </a:rPr>
              <a:t>Bob Rose</a:t>
            </a:r>
            <a:endParaRPr/>
          </a:p>
          <a:p>
            <a:r>
              <a:rPr b="1" lang="en-US" sz="2800" spc="-1">
                <a:latin typeface="Arial"/>
              </a:rPr>
              <a:t>KC1DSQ</a:t>
            </a:r>
            <a:endParaRPr/>
          </a:p>
          <a:p>
            <a:r>
              <a:rPr b="1" lang="en-US" sz="2800" spc="-1">
                <a:latin typeface="Arial"/>
              </a:rPr>
              <a:t>b.rose@comcast.net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en-US" sz="3000" spc="-1">
                <a:latin typeface="Source Sans Pro Black"/>
              </a:rPr>
              <a:t>Assembled Dipole</a:t>
            </a:r>
            <a:endParaRPr/>
          </a:p>
        </p:txBody>
      </p:sp>
      <p:pic>
        <p:nvPicPr>
          <p:cNvPr id="104" name="" descr=""/>
          <p:cNvPicPr/>
          <p:nvPr/>
        </p:nvPicPr>
        <p:blipFill>
          <a:blip r:embed="rId1"/>
          <a:stretch/>
        </p:blipFill>
        <p:spPr>
          <a:xfrm>
            <a:off x="3063600" y="2011680"/>
            <a:ext cx="3885840" cy="4800240"/>
          </a:xfrm>
          <a:prstGeom prst="rect">
            <a:avLst/>
          </a:prstGeom>
          <a:ln>
            <a:noFill/>
          </a:ln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en-US" sz="3000" spc="-1">
                <a:latin typeface="Source Sans Pro Black"/>
              </a:rPr>
              <a:t>Assembled Antenna</a:t>
            </a:r>
            <a:endParaRPr/>
          </a:p>
        </p:txBody>
      </p:sp>
      <p:pic>
        <p:nvPicPr>
          <p:cNvPr id="106" name="" descr=""/>
          <p:cNvPicPr/>
          <p:nvPr/>
        </p:nvPicPr>
        <p:blipFill>
          <a:blip r:embed="rId1"/>
          <a:stretch/>
        </p:blipFill>
        <p:spPr>
          <a:xfrm>
            <a:off x="2892600" y="1735560"/>
            <a:ext cx="3599640" cy="5396760"/>
          </a:xfrm>
          <a:prstGeom prst="rect">
            <a:avLst/>
          </a:prstGeom>
          <a:ln>
            <a:noFill/>
          </a:ln>
        </p:spPr>
      </p:pic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en-US" sz="3000" spc="-1">
                <a:latin typeface="Source Sans Pro Black"/>
              </a:rPr>
              <a:t>Simulation Results</a:t>
            </a:r>
            <a:endParaRPr/>
          </a:p>
        </p:txBody>
      </p:sp>
      <p:pic>
        <p:nvPicPr>
          <p:cNvPr id="108" name="" descr=""/>
          <p:cNvPicPr/>
          <p:nvPr/>
        </p:nvPicPr>
        <p:blipFill>
          <a:blip r:embed="rId1"/>
          <a:stretch/>
        </p:blipFill>
        <p:spPr>
          <a:xfrm>
            <a:off x="541440" y="2377440"/>
            <a:ext cx="2018880" cy="3786840"/>
          </a:xfrm>
          <a:prstGeom prst="rect">
            <a:avLst/>
          </a:prstGeom>
          <a:ln>
            <a:noFill/>
          </a:ln>
        </p:spPr>
      </p:pic>
      <p:pic>
        <p:nvPicPr>
          <p:cNvPr id="109" name="" descr=""/>
          <p:cNvPicPr/>
          <p:nvPr/>
        </p:nvPicPr>
        <p:blipFill>
          <a:blip r:embed="rId2"/>
          <a:stretch/>
        </p:blipFill>
        <p:spPr>
          <a:xfrm>
            <a:off x="3002760" y="2834640"/>
            <a:ext cx="3032280" cy="2956320"/>
          </a:xfrm>
          <a:prstGeom prst="rect">
            <a:avLst/>
          </a:prstGeom>
          <a:ln>
            <a:noFill/>
          </a:ln>
        </p:spPr>
      </p:pic>
      <p:pic>
        <p:nvPicPr>
          <p:cNvPr id="110" name="" descr=""/>
          <p:cNvPicPr/>
          <p:nvPr/>
        </p:nvPicPr>
        <p:blipFill>
          <a:blip r:embed="rId3"/>
          <a:stretch/>
        </p:blipFill>
        <p:spPr>
          <a:xfrm>
            <a:off x="6858000" y="2454120"/>
            <a:ext cx="2757960" cy="3580920"/>
          </a:xfrm>
          <a:prstGeom prst="rect">
            <a:avLst/>
          </a:prstGeom>
          <a:ln>
            <a:noFill/>
          </a:ln>
        </p:spPr>
      </p:pic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en-US" sz="3000" spc="-1">
                <a:latin typeface="Source Sans Pro Black"/>
              </a:rPr>
              <a:t>Measured Results</a:t>
            </a:r>
            <a:endParaRPr/>
          </a:p>
        </p:txBody>
      </p:sp>
      <p:graphicFrame>
        <p:nvGraphicFramePr>
          <p:cNvPr id="112" name="Table 2"/>
          <p:cNvGraphicFramePr/>
          <p:nvPr/>
        </p:nvGraphicFramePr>
        <p:xfrm>
          <a:off x="1114200" y="3777840"/>
          <a:ext cx="7776000" cy="2354040"/>
        </p:xfrm>
        <a:graphic>
          <a:graphicData uri="http://schemas.openxmlformats.org/drawingml/2006/table">
            <a:tbl>
              <a:tblPr/>
              <a:tblGrid>
                <a:gridCol w="4710600"/>
                <a:gridCol w="3065760"/>
              </a:tblGrid>
              <a:tr h="392400">
                <a:tc>
                  <a:txBody>
                    <a:bodyPr lIns="90000" rIns="90000" tIns="46800" bIns="46800"/>
                    <a:p>
                      <a:pPr algn="ctr"/>
                      <a:r>
                        <a:rPr b="1" lang="en-US" sz="1800" spc="-1">
                          <a:latin typeface="Arial"/>
                        </a:rPr>
                        <a:t>Frequency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en-US" sz="1800" spc="-1">
                          <a:latin typeface="Arial"/>
                        </a:rPr>
                        <a:t>SWR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392400">
                <a:tc>
                  <a:txBody>
                    <a:bodyPr lIns="90000" rIns="90000" tIns="46800" bIns="46800"/>
                    <a:p>
                      <a:pPr algn="ctr"/>
                      <a:r>
                        <a:rPr lang="en-US" sz="1800" spc="-1">
                          <a:latin typeface="Arial"/>
                        </a:rPr>
                        <a:t>144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n-US" sz="1800" spc="-1">
                          <a:latin typeface="Arial"/>
                        </a:rPr>
                        <a:t>1.0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92400">
                <a:tc>
                  <a:txBody>
                    <a:bodyPr lIns="90000" rIns="90000" tIns="46800" bIns="46800"/>
                    <a:p>
                      <a:pPr algn="ctr"/>
                      <a:r>
                        <a:rPr lang="en-US" sz="1800" spc="-1">
                          <a:latin typeface="Arial"/>
                        </a:rPr>
                        <a:t>145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n-US" sz="1800" spc="-1">
                          <a:latin typeface="Arial"/>
                        </a:rPr>
                        <a:t>1.0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392400">
                <a:tc>
                  <a:txBody>
                    <a:bodyPr lIns="90000" rIns="90000" tIns="46800" bIns="46800"/>
                    <a:p>
                      <a:pPr algn="ctr"/>
                      <a:r>
                        <a:rPr lang="en-US" sz="1800" spc="-1">
                          <a:latin typeface="Arial"/>
                        </a:rPr>
                        <a:t>146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n-US" sz="1800" spc="-1">
                          <a:latin typeface="Arial"/>
                        </a:rPr>
                        <a:t>1.0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92400">
                <a:tc>
                  <a:txBody>
                    <a:bodyPr lIns="90000" rIns="90000" tIns="46800" bIns="46800"/>
                    <a:p>
                      <a:pPr algn="ctr"/>
                      <a:r>
                        <a:rPr lang="en-US" sz="1800" spc="-1">
                          <a:latin typeface="Arial"/>
                        </a:rPr>
                        <a:t>147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n-US" sz="1800" spc="-1">
                          <a:latin typeface="Arial"/>
                        </a:rPr>
                        <a:t>1.0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392400">
                <a:tc>
                  <a:txBody>
                    <a:bodyPr lIns="90000" rIns="90000" tIns="46800" bIns="46800"/>
                    <a:p>
                      <a:pPr algn="ctr"/>
                      <a:r>
                        <a:rPr lang="en-US" sz="1800" spc="-1">
                          <a:latin typeface="Arial"/>
                        </a:rPr>
                        <a:t>148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lang="en-US" sz="1800" spc="-1">
                          <a:latin typeface="Arial"/>
                        </a:rPr>
                        <a:t>1.1</a:t>
                      </a:r>
                      <a:endParaRPr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113" name="TextShape 3"/>
          <p:cNvSpPr txBox="1"/>
          <p:nvPr/>
        </p:nvSpPr>
        <p:spPr>
          <a:xfrm>
            <a:off x="1097280" y="2706120"/>
            <a:ext cx="7955280" cy="402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US" sz="2200" spc="-1">
                <a:latin typeface="Arial"/>
              </a:rPr>
              <a:t>The Antenna Analyzer was connected directly to the Tee 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504000" y="287640"/>
            <a:ext cx="8100000" cy="1104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en-US" sz="3000" spc="-1">
                <a:latin typeface="Source Sans Pro Black"/>
              </a:rPr>
              <a:t>Basic Structure 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Two dipoles stacked vertically </a:t>
            </a:r>
            <a:endParaRPr/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Separated by .4 wavelengths (146 Mhz  design frequency)</a:t>
            </a:r>
            <a:endParaRPr/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Each dipole is manipulated to have an impedance of 100 Ohms by feeding it off center.</a:t>
            </a:r>
            <a:endParaRPr/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Each dipole has a one wavelength feed cable</a:t>
            </a:r>
            <a:endParaRPr/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Dipoles are connected together with a UHF Tee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en-US" sz="3000" spc="-1">
                <a:latin typeface="Source Sans Pro Black"/>
              </a:rPr>
              <a:t>Built With 1/2” Schedule 40 PVC Pipe and #16 Wire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PVC has a dielectric constant of 3</a:t>
            </a:r>
            <a:endParaRPr/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1/2” Schedule 40 pipe has a wall thickness of .109</a:t>
            </a:r>
            <a:endParaRPr/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Simulated in EZNEC</a:t>
            </a:r>
            <a:endParaRPr/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Resonance length is shortened to 34.75”</a:t>
            </a:r>
            <a:endParaRPr/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Impedance at resonance is reduced to 59 Ohms</a:t>
            </a:r>
            <a:endParaRPr/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Using a small wire gauge reduced the impedance by a few Ohms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en-US" sz="3000" spc="-1">
                <a:latin typeface="Source Sans Pro Black"/>
              </a:rPr>
              <a:t>A Center Fed Dipole Built This Way is a Decent Antenna</a:t>
            </a:r>
            <a:endParaRPr/>
          </a:p>
        </p:txBody>
      </p:sp>
      <p:pic>
        <p:nvPicPr>
          <p:cNvPr id="89" name="" descr=""/>
          <p:cNvPicPr/>
          <p:nvPr/>
        </p:nvPicPr>
        <p:blipFill>
          <a:blip r:embed="rId1"/>
          <a:stretch/>
        </p:blipFill>
        <p:spPr>
          <a:xfrm>
            <a:off x="991080" y="2377440"/>
            <a:ext cx="3580920" cy="3491280"/>
          </a:xfrm>
          <a:prstGeom prst="rect">
            <a:avLst/>
          </a:prstGeom>
          <a:ln>
            <a:noFill/>
          </a:ln>
        </p:spPr>
      </p:pic>
      <p:pic>
        <p:nvPicPr>
          <p:cNvPr id="90" name="" descr=""/>
          <p:cNvPicPr/>
          <p:nvPr/>
        </p:nvPicPr>
        <p:blipFill>
          <a:blip r:embed="rId2"/>
          <a:stretch/>
        </p:blipFill>
        <p:spPr>
          <a:xfrm>
            <a:off x="5745960" y="2286000"/>
            <a:ext cx="2757960" cy="3580920"/>
          </a:xfrm>
          <a:prstGeom prst="rect">
            <a:avLst/>
          </a:prstGeom>
          <a:ln>
            <a:noFill/>
          </a:ln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en-US" sz="3000" spc="-1">
                <a:latin typeface="Source Sans Pro Black"/>
              </a:rPr>
              <a:t>Impedance From Off Center Feed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Note center fed impedance is 59 Ohms</a:t>
            </a:r>
            <a:endParaRPr/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Feed point at 26% gives 100 Ohms</a:t>
            </a:r>
            <a:endParaRPr/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Short side is 9.125”, Long side is 25.625”  </a:t>
            </a:r>
            <a:endParaRPr/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 </a:t>
            </a:r>
            <a:endParaRPr/>
          </a:p>
        </p:txBody>
      </p:sp>
      <p:graphicFrame>
        <p:nvGraphicFramePr>
          <p:cNvPr id="93" name=""/>
          <p:cNvGraphicFramePr/>
          <p:nvPr/>
        </p:nvGraphicFramePr>
        <p:xfrm>
          <a:off x="1546200" y="3838320"/>
          <a:ext cx="5759640" cy="323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en-US" sz="3000" spc="-1">
                <a:latin typeface="Source Sans Pro Black"/>
              </a:rPr>
              <a:t>Construction Details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Elements are #16 AWG wire</a:t>
            </a:r>
            <a:endParaRPr/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Supported by 1/2” dowel</a:t>
            </a:r>
            <a:endParaRPr/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Uses the Handyman's Secret Weapon: Duct Tape</a:t>
            </a:r>
            <a:endParaRPr/>
          </a:p>
        </p:txBody>
      </p:sp>
      <p:pic>
        <p:nvPicPr>
          <p:cNvPr id="96" name="" descr=""/>
          <p:cNvPicPr/>
          <p:nvPr/>
        </p:nvPicPr>
        <p:blipFill>
          <a:blip r:embed="rId1"/>
          <a:stretch/>
        </p:blipFill>
        <p:spPr>
          <a:xfrm>
            <a:off x="817200" y="3931920"/>
            <a:ext cx="8235360" cy="3256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en-US" sz="3000" spc="-1">
                <a:latin typeface="Source Sans Pro Black"/>
              </a:rPr>
              <a:t>Dipole Feed Line</a:t>
            </a: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100 Ohm coax exists (RG-180) but costs $3/ft</a:t>
            </a:r>
            <a:endParaRPr/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Used one wavelegth of 50 Ohm cable (RG-8X)</a:t>
            </a:r>
            <a:endParaRPr/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Multiples of ½ wavelength transfer the impedance at the near end to the far end</a:t>
            </a:r>
            <a:endParaRPr/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RG-8X has a Vf of 78%, Wavelength is 80.8415”</a:t>
            </a:r>
            <a:endParaRPr/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One wavelength cable is cut to 63”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en-US" sz="3000" spc="-1">
                <a:latin typeface="Source Sans Pro Black"/>
              </a:rPr>
              <a:t>Exploded View of Dipole</a:t>
            </a:r>
            <a:endParaRPr/>
          </a:p>
        </p:txBody>
      </p:sp>
      <p:pic>
        <p:nvPicPr>
          <p:cNvPr id="100" name="" descr=""/>
          <p:cNvPicPr/>
          <p:nvPr/>
        </p:nvPicPr>
        <p:blipFill>
          <a:blip r:embed="rId1"/>
          <a:stretch/>
        </p:blipFill>
        <p:spPr>
          <a:xfrm>
            <a:off x="914400" y="1737360"/>
            <a:ext cx="7865640" cy="5246280"/>
          </a:xfrm>
          <a:prstGeom prst="rect">
            <a:avLst/>
          </a:prstGeom>
          <a:ln>
            <a:noFill/>
          </a:ln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1" lang="en-US" sz="3000" spc="-1">
                <a:latin typeface="Source Sans Pro Black"/>
              </a:rPr>
              <a:t>Tuning</a:t>
            </a:r>
            <a:endParaRPr/>
          </a:p>
        </p:txBody>
      </p:sp>
      <p:sp>
        <p:nvSpPr>
          <p:cNvPr id="102" name="TextShape 2"/>
          <p:cNvSpPr txBox="1"/>
          <p:nvPr/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Dipole is dry assembled and tested</a:t>
            </a:r>
            <a:endParaRPr/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Looking for 100 Ohms at 146 Mhz</a:t>
            </a:r>
            <a:endParaRPr/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Frequency was a little low and impedance was a little high</a:t>
            </a:r>
            <a:endParaRPr/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I trimmed about an inch off of the long side</a:t>
            </a:r>
            <a:endParaRPr/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>
                <a:latin typeface="Source Sans Pro Semibold"/>
              </a:rPr>
              <a:t>The dowel is dielectric material not modeled in EZNEC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Application>LibreOffice/5.0.3.2$Windows_x86 LibreOffice_project/e5f16313668ac592c1bfb310f4390624e3dbfb75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2017-04-12T18:58:59Z</dcterms:created>
  <dc:language>en-US</dc:language>
  <dcterms:modified xsi:type="dcterms:W3CDTF">2017-04-14T16:58:41Z</dcterms:modified>
  <cp:revision>19</cp:revision>
</cp:coreProperties>
</file>